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69" r:id="rId4"/>
    <p:sldId id="271" r:id="rId5"/>
    <p:sldId id="260" r:id="rId6"/>
    <p:sldId id="270" r:id="rId7"/>
    <p:sldId id="268" r:id="rId8"/>
    <p:sldId id="267" r:id="rId9"/>
    <p:sldId id="272" r:id="rId10"/>
    <p:sldId id="273" r:id="rId11"/>
    <p:sldId id="264" r:id="rId12"/>
    <p:sldId id="263" r:id="rId13"/>
    <p:sldId id="265" r:id="rId14"/>
    <p:sldId id="274" r:id="rId15"/>
    <p:sldId id="275" r:id="rId16"/>
    <p:sldId id="276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362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1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61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8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5341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718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608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772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6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525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59D95A-01F3-47E5-B576-D0E2D193FE39}" type="datetimeFigureOut">
              <a:rPr lang="hr-HR" smtClean="0"/>
              <a:t>24.2.2022.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68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museum.ca/cmc/exhibitions/civil/egypt/egcw05e.html" TargetMode="External"/><Relationship Id="rId2" Type="http://schemas.openxmlformats.org/officeDocument/2006/relationships/hyperlink" Target="https://repozitorij.pmf.unizg.hr/islandora/object/pmf%3A1408/datastream/PDF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Koordinatni_sustav" TargetMode="External"/><Relationship Id="rId5" Type="http://schemas.openxmlformats.org/officeDocument/2006/relationships/hyperlink" Target="https://hr.wikipedia.org/wiki/Egipatski_kanon" TargetMode="External"/><Relationship Id="rId4" Type="http://schemas.openxmlformats.org/officeDocument/2006/relationships/hyperlink" Target="http://likovna-kultura.ufzg.unizg.hr/Ucimo-gledati-zine/Broj%201/proporcije%20ljudskog%20lika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Egipatski kanon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5" y="5493376"/>
            <a:ext cx="3262009" cy="1299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1259" y="4906210"/>
            <a:ext cx="559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Marijana Pili, učiteljica matematike, OŠ Pušća</a:t>
            </a:r>
          </a:p>
        </p:txBody>
      </p:sp>
    </p:spTree>
    <p:extLst>
      <p:ext uri="{BB962C8B-B14F-4D97-AF65-F5344CB8AC3E}">
        <p14:creationId xmlns:p14="http://schemas.microsoft.com/office/powerpoint/2010/main" val="2691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4934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Egipatski kanon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351" y="1507787"/>
            <a:ext cx="5603130" cy="5031632"/>
          </a:xfrm>
        </p:spPr>
        <p:txBody>
          <a:bodyPr>
            <a:normAutofit/>
          </a:bodyPr>
          <a:lstStyle/>
          <a:p>
            <a:r>
              <a:rPr lang="hr-HR" dirty="0"/>
              <a:t>u prikazu stojeće figure dva kvadrata korištena su za </a:t>
            </a:r>
            <a:r>
              <a:rPr lang="hr-HR" dirty="0" smtClean="0"/>
              <a:t>lice (od </a:t>
            </a:r>
            <a:r>
              <a:rPr lang="hr-HR" dirty="0"/>
              <a:t>linije kose do baze vrata), 10 kvadrata od vrata do </a:t>
            </a:r>
            <a:r>
              <a:rPr lang="hr-HR" dirty="0" smtClean="0"/>
              <a:t>koljena, pri čemu je na 11. kvadratu pupak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6 kvadrata </a:t>
            </a:r>
            <a:r>
              <a:rPr lang="hr-HR" dirty="0" smtClean="0"/>
              <a:t>je od </a:t>
            </a:r>
            <a:r>
              <a:rPr lang="hr-HR" dirty="0"/>
              <a:t>koljena do </a:t>
            </a:r>
            <a:r>
              <a:rPr lang="hr-HR" dirty="0" smtClean="0"/>
              <a:t>stopala</a:t>
            </a:r>
          </a:p>
          <a:p>
            <a:endParaRPr lang="hr-HR" dirty="0"/>
          </a:p>
          <a:p>
            <a:r>
              <a:rPr lang="hr-HR" dirty="0" smtClean="0"/>
              <a:t>na 17. kvadratu je nos, a 19. kvadrat </a:t>
            </a:r>
            <a:r>
              <a:rPr lang="hr-HR" dirty="0"/>
              <a:t>korišten je za kosu, ali se nije brojao </a:t>
            </a:r>
            <a:r>
              <a:rPr lang="hr-HR" dirty="0" smtClean="0"/>
              <a:t>s </a:t>
            </a:r>
            <a:r>
              <a:rPr lang="hr-HR" dirty="0"/>
              <a:t>ostatkom </a:t>
            </a:r>
            <a:r>
              <a:rPr lang="hr-HR" dirty="0" smtClean="0"/>
              <a:t>tijela</a:t>
            </a:r>
          </a:p>
          <a:p>
            <a:endParaRPr lang="hr-HR" dirty="0"/>
          </a:p>
          <a:p>
            <a:r>
              <a:rPr lang="hr-HR" dirty="0"/>
              <a:t>sjedeća figura sastojala se od 14 </a:t>
            </a:r>
            <a:r>
              <a:rPr lang="hr-HR" dirty="0" smtClean="0"/>
              <a:t>kvadrata ili </a:t>
            </a:r>
            <a:r>
              <a:rPr lang="hr-HR" dirty="0"/>
              <a:t>15 zajedno </a:t>
            </a:r>
            <a:r>
              <a:rPr lang="hr-HR" dirty="0" smtClean="0"/>
              <a:t>s </a:t>
            </a:r>
            <a:r>
              <a:rPr lang="hr-HR" dirty="0"/>
              <a:t>kosom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81" y="1021404"/>
            <a:ext cx="5518015" cy="5518015"/>
          </a:xfrm>
        </p:spPr>
      </p:pic>
    </p:spTree>
    <p:extLst>
      <p:ext uri="{BB962C8B-B14F-4D97-AF65-F5344CB8AC3E}">
        <p14:creationId xmlns:p14="http://schemas.microsoft.com/office/powerpoint/2010/main" val="23479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2211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Egipatski kanon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742" y="1405015"/>
            <a:ext cx="4987858" cy="36195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/>
              <a:t>prikazu </a:t>
            </a:r>
            <a:r>
              <a:rPr lang="hr-HR" dirty="0" smtClean="0"/>
              <a:t>ljudskog </a:t>
            </a:r>
            <a:r>
              <a:rPr lang="hr-HR" dirty="0"/>
              <a:t>tijela </a:t>
            </a:r>
            <a:r>
              <a:rPr lang="hr-HR" dirty="0" smtClean="0"/>
              <a:t>pomoću </a:t>
            </a:r>
            <a:r>
              <a:rPr lang="hr-HR" dirty="0"/>
              <a:t>kvadratne </a:t>
            </a:r>
            <a:r>
              <a:rPr lang="hr-HR" dirty="0" smtClean="0"/>
              <a:t>mreže </a:t>
            </a:r>
            <a:r>
              <a:rPr lang="hr-HR" dirty="0"/>
              <a:t>omjer </a:t>
            </a:r>
            <a:r>
              <a:rPr lang="hr-HR" dirty="0" smtClean="0"/>
              <a:t>položaja čela </a:t>
            </a:r>
            <a:r>
              <a:rPr lang="hr-HR" dirty="0"/>
              <a:t>(18. kvadrat) i pupka (11. kvadrat) </a:t>
            </a:r>
            <a:r>
              <a:rPr lang="hr-HR" dirty="0" smtClean="0"/>
              <a:t>iznosi 1.636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prijelazom </a:t>
            </a:r>
            <a:r>
              <a:rPr lang="hr-HR" dirty="0"/>
              <a:t>na kvadratnu </a:t>
            </a:r>
            <a:r>
              <a:rPr lang="hr-HR" dirty="0" smtClean="0"/>
              <a:t>mrežu </a:t>
            </a:r>
            <a:r>
              <a:rPr lang="hr-HR" dirty="0"/>
              <a:t>gdje je č</a:t>
            </a:r>
            <a:r>
              <a:rPr lang="hr-HR" dirty="0" smtClean="0"/>
              <a:t>elo </a:t>
            </a:r>
            <a:r>
              <a:rPr lang="hr-HR" dirty="0"/>
              <a:t>na visini 21. kvadrata, a </a:t>
            </a:r>
            <a:r>
              <a:rPr lang="hr-HR" dirty="0" smtClean="0"/>
              <a:t>pupak </a:t>
            </a:r>
            <a:r>
              <a:rPr lang="hr-HR" dirty="0"/>
              <a:t>na visini 13. kvadrata omjer se smanjuje na 1.615 te postaje </a:t>
            </a:r>
            <a:r>
              <a:rPr lang="hr-HR" dirty="0" smtClean="0"/>
              <a:t>još </a:t>
            </a:r>
            <a:r>
              <a:rPr lang="hr-HR" dirty="0"/>
              <a:t>bolja aproksimacija </a:t>
            </a:r>
            <a:r>
              <a:rPr lang="hr-HR" dirty="0" smtClean="0"/>
              <a:t>vrijednosti </a:t>
            </a:r>
            <a:r>
              <a:rPr lang="hr-HR" dirty="0"/>
              <a:t>poznate pod nazivom zlatni rez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95319"/>
            <a:ext cx="2847529" cy="476268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48" y="1264596"/>
            <a:ext cx="27626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/>
              <a:t>Egipatski kanon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377" y="2128897"/>
            <a:ext cx="4491746" cy="3619500"/>
          </a:xfrm>
        </p:spPr>
        <p:txBody>
          <a:bodyPr/>
          <a:lstStyle/>
          <a:p>
            <a:r>
              <a:rPr lang="hr-HR" dirty="0" smtClean="0"/>
              <a:t>kvadratne mreže </a:t>
            </a:r>
            <a:r>
              <a:rPr lang="hr-HR" dirty="0"/>
              <a:t>nisu bile precizne </a:t>
            </a:r>
            <a:r>
              <a:rPr lang="hr-HR" dirty="0" smtClean="0"/>
              <a:t>već </a:t>
            </a:r>
            <a:r>
              <a:rPr lang="hr-HR" dirty="0"/>
              <a:t>su </a:t>
            </a:r>
            <a:r>
              <a:rPr lang="hr-HR" dirty="0" smtClean="0"/>
              <a:t>služile </a:t>
            </a:r>
            <a:r>
              <a:rPr lang="hr-HR" dirty="0"/>
              <a:t>kao grubi </a:t>
            </a:r>
            <a:r>
              <a:rPr lang="hr-HR" dirty="0" smtClean="0"/>
              <a:t>predložak </a:t>
            </a:r>
            <a:r>
              <a:rPr lang="hr-HR" dirty="0"/>
              <a:t>za </a:t>
            </a:r>
            <a:r>
              <a:rPr lang="hr-HR" dirty="0" smtClean="0"/>
              <a:t>pozicioniranje </a:t>
            </a:r>
            <a:r>
              <a:rPr lang="hr-HR" dirty="0"/>
              <a:t>i crtanje ljudskih </a:t>
            </a:r>
            <a:r>
              <a:rPr lang="hr-HR" dirty="0" smtClean="0"/>
              <a:t>tijela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s </a:t>
            </a:r>
            <a:r>
              <a:rPr lang="hr-HR" dirty="0" smtClean="0"/>
              <a:t>matematičkog stajališta </a:t>
            </a:r>
            <a:r>
              <a:rPr lang="hr-HR" dirty="0"/>
              <a:t>zanimljivo je </a:t>
            </a:r>
            <a:r>
              <a:rPr lang="hr-HR" dirty="0" smtClean="0"/>
              <a:t>uočiti </a:t>
            </a:r>
            <a:r>
              <a:rPr lang="hr-HR" dirty="0"/>
              <a:t>potrebu </a:t>
            </a:r>
            <a:r>
              <a:rPr lang="hr-HR" dirty="0" smtClean="0"/>
              <a:t>za </a:t>
            </a:r>
            <a:r>
              <a:rPr lang="hr-HR" dirty="0"/>
              <a:t>”organiziranjem ravnine”, odnosno </a:t>
            </a:r>
            <a:r>
              <a:rPr lang="hr-HR" dirty="0" smtClean="0"/>
              <a:t>začetak </a:t>
            </a:r>
            <a:r>
              <a:rPr lang="hr-HR" dirty="0"/>
              <a:t>koordinatnog sustava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7" y="1391055"/>
            <a:ext cx="6537904" cy="5291847"/>
          </a:xfrm>
        </p:spPr>
      </p:pic>
    </p:spTree>
    <p:extLst>
      <p:ext uri="{BB962C8B-B14F-4D97-AF65-F5344CB8AC3E}">
        <p14:creationId xmlns:p14="http://schemas.microsoft.com/office/powerpoint/2010/main" val="1699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r-HR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840337" y="583660"/>
            <a:ext cx="10603148" cy="1993432"/>
          </a:xfrm>
        </p:spPr>
        <p:txBody>
          <a:bodyPr>
            <a:noAutofit/>
          </a:bodyPr>
          <a:lstStyle/>
          <a:p>
            <a:pPr algn="ctr"/>
            <a:r>
              <a:rPr lang="hr-HR" sz="3600" dirty="0"/>
              <a:t>Ponovimo – pravokutni </a:t>
            </a:r>
            <a:r>
              <a:rPr lang="hr-HR" sz="4000" dirty="0"/>
              <a:t>koordinatni</a:t>
            </a:r>
            <a:r>
              <a:rPr lang="hr-HR" sz="3600" dirty="0"/>
              <a:t> sustav u ravnini</a:t>
            </a:r>
          </a:p>
        </p:txBody>
      </p:sp>
      <p:pic>
        <p:nvPicPr>
          <p:cNvPr id="6" name="Imagen 3" descr="Imagen que contiene luz, foto, tráfico, parada&#10;&#10;Descripción generada automáticamente">
            <a:extLst>
              <a:ext uri="{FF2B5EF4-FFF2-40B4-BE49-F238E27FC236}">
                <a16:creationId xmlns:a16="http://schemas.microsoft.com/office/drawing/2014/main" id="{10CB8F04-43AE-C44F-8B6E-5ABDE6A960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alphaModFix amt="20000"/>
          </a:blip>
          <a:srcRect t="18982" b="24200"/>
          <a:stretch/>
        </p:blipFill>
        <p:spPr>
          <a:xfrm>
            <a:off x="2956147" y="1477743"/>
            <a:ext cx="8371528" cy="47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lgerian" pitchFamily="82" charset="77"/>
              </a:rPr>
              <a:t>k</a:t>
            </a:r>
            <a:r>
              <a:rPr lang="hr-HR" sz="4400" b="1" dirty="0" smtClean="0">
                <a:latin typeface="Algerian" pitchFamily="82" charset="77"/>
              </a:rPr>
              <a:t>oordinatni sustav</a:t>
            </a:r>
            <a:endParaRPr lang="hr-HR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1404" y="2286000"/>
            <a:ext cx="5626392" cy="3619500"/>
          </a:xfrm>
        </p:spPr>
        <p:txBody>
          <a:bodyPr/>
          <a:lstStyle/>
          <a:p>
            <a:pPr marL="0" indent="0">
              <a:buNone/>
            </a:pPr>
            <a:r>
              <a:rPr lang="es-HR" b="1" dirty="0">
                <a:latin typeface="Algerian" pitchFamily="82" charset="77"/>
              </a:rPr>
              <a:t>oD ČEGA SE SASTOJI KOORDINATNI </a:t>
            </a:r>
            <a:r>
              <a:rPr lang="es-HR" b="1" dirty="0" smtClean="0">
                <a:latin typeface="Algerian" pitchFamily="82" charset="77"/>
              </a:rPr>
              <a:t>SUSTAV</a:t>
            </a:r>
            <a:r>
              <a:rPr lang="hr-HR" sz="2800" dirty="0" smtClean="0">
                <a:latin typeface="Algerian" pitchFamily="82" charset="77"/>
              </a:rPr>
              <a:t>?</a:t>
            </a:r>
            <a:endParaRPr lang="hr-HR" dirty="0" smtClean="0">
              <a:latin typeface="Algerian" pitchFamily="82" charset="77"/>
            </a:endParaRPr>
          </a:p>
          <a:p>
            <a:r>
              <a:rPr lang="es-ES" i="1" dirty="0"/>
              <a:t>x</a:t>
            </a:r>
            <a:r>
              <a:rPr lang="es-HR" dirty="0"/>
              <a:t>-os ili apscisna os </a:t>
            </a:r>
          </a:p>
          <a:p>
            <a:r>
              <a:rPr lang="es-ES" i="1" dirty="0"/>
              <a:t>y</a:t>
            </a:r>
            <a:r>
              <a:rPr lang="es-HR" dirty="0"/>
              <a:t>-os ili ordinatna </a:t>
            </a:r>
            <a:r>
              <a:rPr lang="es-HR" dirty="0" smtClean="0"/>
              <a:t>os</a:t>
            </a:r>
            <a:r>
              <a:rPr lang="hr-HR" dirty="0" smtClean="0"/>
              <a:t> </a:t>
            </a:r>
            <a:endParaRPr lang="es-HR" dirty="0"/>
          </a:p>
          <a:p>
            <a:r>
              <a:rPr lang="hr-HR" dirty="0" smtClean="0"/>
              <a:t>O </a:t>
            </a:r>
            <a:r>
              <a:rPr lang="es-HR" dirty="0" smtClean="0"/>
              <a:t>–</a:t>
            </a:r>
            <a:r>
              <a:rPr lang="hr-HR" dirty="0" smtClean="0"/>
              <a:t> </a:t>
            </a:r>
            <a:r>
              <a:rPr lang="es-HR" dirty="0" smtClean="0"/>
              <a:t>ishodište</a:t>
            </a:r>
            <a:r>
              <a:rPr lang="hr-HR" dirty="0" smtClean="0"/>
              <a:t> koordinatnog sustava (0, 0)</a:t>
            </a:r>
          </a:p>
          <a:p>
            <a:r>
              <a:rPr lang="hr-HR" i="1" dirty="0"/>
              <a:t>x</a:t>
            </a:r>
            <a:r>
              <a:rPr lang="hr-HR" dirty="0" smtClean="0"/>
              <a:t>-os i </a:t>
            </a:r>
            <a:r>
              <a:rPr lang="hr-HR" i="1" dirty="0" smtClean="0"/>
              <a:t>y</a:t>
            </a:r>
            <a:r>
              <a:rPr lang="hr-HR" dirty="0" smtClean="0"/>
              <a:t>-os su međusobno okomite i sijeku se u točki O</a:t>
            </a:r>
            <a:endParaRPr lang="es-HR" dirty="0"/>
          </a:p>
          <a:p>
            <a:endParaRPr lang="hr-HR" dirty="0"/>
          </a:p>
        </p:txBody>
      </p:sp>
      <p:pic>
        <p:nvPicPr>
          <p:cNvPr id="7" name="Imagen 4" descr="Imagen que contiene luz, foto, tráfico, parada&#10;&#10;Descripción generada automáticamente">
            <a:extLst>
              <a:ext uri="{FF2B5EF4-FFF2-40B4-BE49-F238E27FC236}">
                <a16:creationId xmlns:a16="http://schemas.microsoft.com/office/drawing/2014/main" id="{F080C075-2E1D-0143-8AB0-DC3F257F0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4811" y="1496028"/>
            <a:ext cx="4928174" cy="487558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ector recto de flecha 9">
            <a:extLst>
              <a:ext uri="{FF2B5EF4-FFF2-40B4-BE49-F238E27FC236}">
                <a16:creationId xmlns:a16="http://schemas.microsoft.com/office/drawing/2014/main" id="{C6DE1634-CEC1-6749-A0D7-03AB0D5F4174}"/>
              </a:ext>
            </a:extLst>
          </p:cNvPr>
          <p:cNvCxnSpPr>
            <a:cxnSpLocks/>
          </p:cNvCxnSpPr>
          <p:nvPr/>
        </p:nvCxnSpPr>
        <p:spPr>
          <a:xfrm flipH="1">
            <a:off x="9111883" y="3729239"/>
            <a:ext cx="364761" cy="204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uadroTexto 7">
            <a:extLst>
              <a:ext uri="{FF2B5EF4-FFF2-40B4-BE49-F238E27FC236}">
                <a16:creationId xmlns:a16="http://schemas.microsoft.com/office/drawing/2014/main" id="{3C796AD8-F442-8D4B-AE27-02F8CD3C2843}"/>
              </a:ext>
            </a:extLst>
          </p:cNvPr>
          <p:cNvSpPr txBox="1"/>
          <p:nvPr/>
        </p:nvSpPr>
        <p:spPr>
          <a:xfrm>
            <a:off x="9506197" y="3421462"/>
            <a:ext cx="1020110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ishodište</a:t>
            </a:r>
            <a:endParaRPr lang="es-HR" sz="1600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761FF80-0697-FE41-9F71-D18B3926B15C}"/>
              </a:ext>
            </a:extLst>
          </p:cNvPr>
          <p:cNvCxnSpPr>
            <a:cxnSpLocks/>
          </p:cNvCxnSpPr>
          <p:nvPr/>
        </p:nvCxnSpPr>
        <p:spPr>
          <a:xfrm flipH="1" flipV="1">
            <a:off x="9216384" y="1664185"/>
            <a:ext cx="315964" cy="162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06197" y="1657648"/>
            <a:ext cx="182466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s-H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-os </a:t>
            </a:r>
            <a:r>
              <a:rPr lang="es-H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ili ordinatna os</a:t>
            </a:r>
            <a:endParaRPr lang="es-H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7B9D088-4462-2E49-9915-0AAB5583C7CD}"/>
              </a:ext>
            </a:extLst>
          </p:cNvPr>
          <p:cNvCxnSpPr>
            <a:cxnSpLocks/>
          </p:cNvCxnSpPr>
          <p:nvPr/>
        </p:nvCxnSpPr>
        <p:spPr>
          <a:xfrm flipV="1">
            <a:off x="10919387" y="4091943"/>
            <a:ext cx="226652" cy="183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493232" y="4275875"/>
            <a:ext cx="1716752" cy="338554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s-ES" sz="1600" dirty="0"/>
              <a:t>x</a:t>
            </a:r>
            <a:r>
              <a:rPr lang="es-HR" sz="1600" dirty="0"/>
              <a:t>-os ili apscisna </a:t>
            </a:r>
            <a:r>
              <a:rPr lang="hr-HR" sz="1600" dirty="0" smtClean="0"/>
              <a:t>os</a:t>
            </a:r>
            <a:endParaRPr lang="es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Algerian" pitchFamily="82" charset="77"/>
              </a:rPr>
              <a:t>kvadranti</a:t>
            </a:r>
            <a:endParaRPr lang="hr-H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k</a:t>
            </a:r>
            <a:r>
              <a:rPr lang="en-US" dirty="0" err="1" smtClean="0"/>
              <a:t>oordinatne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</a:t>
            </a:r>
            <a:r>
              <a:rPr lang="en-US" dirty="0" err="1" smtClean="0"/>
              <a:t>dijel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ravninu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hr-HR" dirty="0" smtClean="0"/>
              <a:t>jednaka </a:t>
            </a:r>
            <a:r>
              <a:rPr lang="en-US" dirty="0" err="1" smtClean="0"/>
              <a:t>dijela</a:t>
            </a:r>
            <a:r>
              <a:rPr lang="hr-HR" dirty="0" smtClean="0"/>
              <a:t>, koja nazivamo</a:t>
            </a:r>
            <a:r>
              <a:rPr lang="en-US" dirty="0" smtClean="0"/>
              <a:t> </a:t>
            </a:r>
            <a:r>
              <a:rPr lang="en-US" b="1" dirty="0" err="1" smtClean="0"/>
              <a:t>kvadranti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I. </a:t>
            </a:r>
            <a:r>
              <a:rPr lang="hr-HR" dirty="0" smtClean="0"/>
              <a:t> </a:t>
            </a:r>
            <a:r>
              <a:rPr lang="en-US" dirty="0" err="1" smtClean="0"/>
              <a:t>kvadrant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s-HR" dirty="0"/>
              <a:t>+, +)</a:t>
            </a:r>
          </a:p>
          <a:p>
            <a:pPr marL="285750" indent="-285750">
              <a:buFont typeface="Arial"/>
              <a:buChar char="•"/>
            </a:pPr>
            <a:r>
              <a:rPr lang="es-HR" dirty="0"/>
              <a:t>II. </a:t>
            </a:r>
            <a:r>
              <a:rPr lang="hr-HR" dirty="0" smtClean="0"/>
              <a:t> k</a:t>
            </a:r>
            <a:r>
              <a:rPr lang="es-HR" dirty="0" smtClean="0"/>
              <a:t>vadrant </a:t>
            </a:r>
            <a:r>
              <a:rPr lang="es-HR" dirty="0"/>
              <a:t>(–, +)</a:t>
            </a:r>
          </a:p>
          <a:p>
            <a:pPr marL="285750" indent="-285750">
              <a:buFont typeface="Arial"/>
              <a:buChar char="•"/>
            </a:pPr>
            <a:r>
              <a:rPr lang="es-HR" dirty="0"/>
              <a:t>III. </a:t>
            </a:r>
            <a:r>
              <a:rPr lang="hr-HR" dirty="0" smtClean="0"/>
              <a:t> k</a:t>
            </a:r>
            <a:r>
              <a:rPr lang="es-HR" dirty="0" smtClean="0"/>
              <a:t>vadrant </a:t>
            </a:r>
            <a:r>
              <a:rPr lang="es-HR" dirty="0"/>
              <a:t>(–, –)</a:t>
            </a:r>
          </a:p>
          <a:p>
            <a:pPr marL="285750" indent="-285750">
              <a:buFont typeface="Arial"/>
              <a:buChar char="•"/>
            </a:pPr>
            <a:r>
              <a:rPr lang="es-HR" dirty="0"/>
              <a:t>IV. </a:t>
            </a:r>
            <a:r>
              <a:rPr lang="hr-HR" dirty="0" smtClean="0"/>
              <a:t> k</a:t>
            </a:r>
            <a:r>
              <a:rPr lang="es-HR" dirty="0" smtClean="0"/>
              <a:t>vadrant </a:t>
            </a:r>
            <a:r>
              <a:rPr lang="es-HR" dirty="0"/>
              <a:t>(+, –)</a:t>
            </a:r>
            <a:endParaRPr lang="en-US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21" y="1128451"/>
            <a:ext cx="57054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latin typeface="Algerian" pitchFamily="82" charset="77"/>
              </a:rPr>
              <a:t>Koordinate točke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1374" y="2286000"/>
            <a:ext cx="4372516" cy="3619500"/>
          </a:xfrm>
        </p:spPr>
        <p:txBody>
          <a:bodyPr/>
          <a:lstStyle/>
          <a:p>
            <a:r>
              <a:rPr lang="hr-HR" dirty="0"/>
              <a:t>t</a:t>
            </a:r>
            <a:r>
              <a:rPr lang="hr-HR" dirty="0" smtClean="0"/>
              <a:t>očki</a:t>
            </a:r>
            <a:r>
              <a:rPr lang="hr-HR" dirty="0"/>
              <a:t> </a:t>
            </a:r>
            <a:r>
              <a:rPr lang="hr-HR" i="1" dirty="0"/>
              <a:t>T</a:t>
            </a:r>
            <a:r>
              <a:rPr lang="hr-HR" dirty="0"/>
              <a:t> ravnine pridružuju se dvije </a:t>
            </a:r>
            <a:r>
              <a:rPr lang="hr-HR" dirty="0" smtClean="0"/>
              <a:t>koordinate: apscisa (iks koordinata) </a:t>
            </a:r>
            <a:r>
              <a:rPr lang="hr-HR" dirty="0"/>
              <a:t>i </a:t>
            </a:r>
            <a:r>
              <a:rPr lang="hr-HR" dirty="0" smtClean="0"/>
              <a:t>ordinata (ipsilon koordinata)</a:t>
            </a:r>
          </a:p>
          <a:p>
            <a:endParaRPr lang="hr-HR" dirty="0"/>
          </a:p>
          <a:p>
            <a:r>
              <a:rPr lang="hr-HR" dirty="0"/>
              <a:t>svakoj </a:t>
            </a:r>
            <a:r>
              <a:rPr lang="hr-HR" dirty="0" smtClean="0"/>
              <a:t>točki </a:t>
            </a:r>
            <a:r>
              <a:rPr lang="hr-HR" i="1" dirty="0" smtClean="0"/>
              <a:t>T</a:t>
            </a:r>
            <a:r>
              <a:rPr lang="hr-HR" dirty="0" smtClean="0"/>
              <a:t> ravnine je </a:t>
            </a:r>
            <a:r>
              <a:rPr lang="hr-HR" dirty="0"/>
              <a:t>pridružen uređen par realnih brojeva (</a:t>
            </a:r>
            <a:r>
              <a:rPr lang="hr-HR" i="1" dirty="0"/>
              <a:t>x, y</a:t>
            </a:r>
            <a:r>
              <a:rPr lang="hr-HR" dirty="0" smtClean="0"/>
              <a:t>) i to zapisujemo: </a:t>
            </a:r>
            <a:r>
              <a:rPr lang="hr-HR" i="1" dirty="0" smtClean="0"/>
              <a:t>T</a:t>
            </a:r>
            <a:r>
              <a:rPr lang="hr-HR" dirty="0" smtClean="0"/>
              <a:t>(</a:t>
            </a:r>
            <a:r>
              <a:rPr lang="hr-HR" i="1" dirty="0" smtClean="0"/>
              <a:t>x</a:t>
            </a:r>
            <a:r>
              <a:rPr lang="hr-HR" dirty="0" smtClean="0"/>
              <a:t>, </a:t>
            </a:r>
            <a:r>
              <a:rPr lang="hr-HR" i="1" dirty="0" smtClean="0"/>
              <a:t>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https://upload.wikimedia.org/wikipedia/commons/thumb/0/0e/Cartesian-coordinate-system.svg/300px-Cartesian-coordinate-syst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26" y="1222122"/>
            <a:ext cx="3299694" cy="32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5624194" y="13383267"/>
            <a:ext cx="2617470" cy="482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hr-HR" sz="4400" b="1" kern="1200" cap="all" spc="200">
                <a:solidFill>
                  <a:srgbClr val="44546A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Koordinate to</a:t>
            </a:r>
            <a:r>
              <a:rPr lang="hr-HR" sz="4400" b="1" kern="1200" cap="all" spc="200">
                <a:solidFill>
                  <a:srgbClr val="44546A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č</a:t>
            </a:r>
            <a:r>
              <a:rPr lang="hr-HR" sz="4400" b="1" kern="1200" cap="all" spc="200">
                <a:solidFill>
                  <a:srgbClr val="44546A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Koordinatni sustav u ravnini | Mathematics - Quiziz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1" y="3094038"/>
            <a:ext cx="3574195" cy="359859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709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8398"/>
          </a:xfrm>
        </p:spPr>
        <p:txBody>
          <a:bodyPr/>
          <a:lstStyle/>
          <a:p>
            <a:pPr algn="ctr"/>
            <a:r>
              <a:rPr lang="hr-HR" b="1" dirty="0" smtClean="0"/>
              <a:t>Literatura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848" y="1556426"/>
            <a:ext cx="10849531" cy="470818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u="sng" dirty="0">
                <a:hlinkClick r:id="rId2"/>
              </a:rPr>
              <a:t>https://repozitorij.pmf.unizg.hr/islandora/object/pmf%3A1408/datastream/PDF/view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www.historymuseum.ca/cmc/exhibitions/civil/egypt/egcw05e.html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likovna-kultura.ufzg.unizg.hr/Ucimo-gledati-zine/Broj%201/proporcije%20ljudskog%20lika.htm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hr.wikipedia.org/wiki/Egipatski_kanon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hr.wikipedia.org/wiki/Koordinatni_sustav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5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staroegipatska umjetnost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470" y="2422188"/>
            <a:ext cx="4589024" cy="3619500"/>
          </a:xfrm>
        </p:spPr>
        <p:txBody>
          <a:bodyPr>
            <a:normAutofit/>
          </a:bodyPr>
          <a:lstStyle/>
          <a:p>
            <a:r>
              <a:rPr lang="hr-HR" dirty="0" smtClean="0"/>
              <a:t>svakodnevni život </a:t>
            </a:r>
            <a:r>
              <a:rPr lang="hr-HR" dirty="0"/>
              <a:t>i religija glavne su okosnice kulture </a:t>
            </a:r>
            <a:r>
              <a:rPr lang="hr-HR" dirty="0" smtClean="0"/>
              <a:t>Starog Egipta</a:t>
            </a:r>
          </a:p>
          <a:p>
            <a:endParaRPr lang="hr-HR" dirty="0" smtClean="0"/>
          </a:p>
          <a:p>
            <a:r>
              <a:rPr lang="hr-HR" dirty="0" smtClean="0"/>
              <a:t>umjetnost je imala važnu ulogu</a:t>
            </a:r>
          </a:p>
          <a:p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roučavanjem staroegipatske </a:t>
            </a:r>
            <a:r>
              <a:rPr lang="hr-HR" dirty="0"/>
              <a:t>umjetnosti i arhitekture </a:t>
            </a:r>
            <a:r>
              <a:rPr lang="hr-HR" dirty="0" smtClean="0"/>
              <a:t>uočene </a:t>
            </a:r>
            <a:r>
              <a:rPr lang="hr-HR" dirty="0"/>
              <a:t>su </a:t>
            </a:r>
            <a:r>
              <a:rPr lang="hr-HR" dirty="0" smtClean="0"/>
              <a:t>različite pravilnosti (simetričnost, omjeri,...)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3074" name="Picture 2" descr="Papirus Egipatske sl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53" y="2118468"/>
            <a:ext cx="5933467" cy="44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15" y="460206"/>
            <a:ext cx="6053794" cy="1492132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staroegipatska umjetnost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0587" y="2752927"/>
            <a:ext cx="5116749" cy="3619500"/>
          </a:xfrm>
        </p:spPr>
        <p:txBody>
          <a:bodyPr>
            <a:normAutofit/>
          </a:bodyPr>
          <a:lstStyle/>
          <a:p>
            <a:r>
              <a:rPr lang="hr-HR" dirty="0"/>
              <a:t>likovi na freskama i reljefima su plošne strukture s izraženim hijerarhijskim obilježjima, a najzastupljeniji su bogovi i faraon sa svojom </a:t>
            </a:r>
            <a:r>
              <a:rPr lang="hr-HR" dirty="0" smtClean="0"/>
              <a:t>obitelji</a:t>
            </a:r>
          </a:p>
          <a:p>
            <a:endParaRPr lang="hr-HR" dirty="0"/>
          </a:p>
          <a:p>
            <a:r>
              <a:rPr lang="hr-HR" dirty="0" smtClean="0"/>
              <a:t>njima </a:t>
            </a:r>
            <a:r>
              <a:rPr lang="hr-HR" dirty="0"/>
              <a:t>su </a:t>
            </a:r>
            <a:r>
              <a:rPr lang="hr-HR" dirty="0" smtClean="0"/>
              <a:t>posvećeni </a:t>
            </a:r>
            <a:r>
              <a:rPr lang="hr-HR" dirty="0"/>
              <a:t>hramovi i </a:t>
            </a:r>
            <a:r>
              <a:rPr lang="hr-HR" dirty="0" smtClean="0"/>
              <a:t>većina </a:t>
            </a:r>
            <a:r>
              <a:rPr lang="hr-HR" dirty="0"/>
              <a:t>kipova, koje sve odlikuje </a:t>
            </a:r>
            <a:r>
              <a:rPr lang="hr-HR" dirty="0" smtClean="0"/>
              <a:t>simetričnost</a:t>
            </a:r>
          </a:p>
          <a:p>
            <a:endParaRPr lang="hr-HR" dirty="0"/>
          </a:p>
        </p:txBody>
      </p:sp>
      <p:pic>
        <p:nvPicPr>
          <p:cNvPr id="4098" name="Picture 2" descr="Drevni Egipat - Afri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09" y="0"/>
            <a:ext cx="352325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knaton – Wiki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76" y="3619500"/>
            <a:ext cx="4352721" cy="32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Mjerne jedinice u starom egiptu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953" y="2198451"/>
            <a:ext cx="5184843" cy="4105071"/>
          </a:xfrm>
        </p:spPr>
        <p:txBody>
          <a:bodyPr>
            <a:normAutofit/>
          </a:bodyPr>
          <a:lstStyle/>
          <a:p>
            <a:r>
              <a:rPr lang="hr-HR" dirty="0"/>
              <a:t>stari Egipćani poznavali su tri mjerne jedinice koje su bile izvedene iz ljudskog </a:t>
            </a:r>
            <a:r>
              <a:rPr lang="hr-HR" dirty="0" smtClean="0"/>
              <a:t>tijela</a:t>
            </a:r>
          </a:p>
          <a:p>
            <a:endParaRPr lang="hr-HR" dirty="0"/>
          </a:p>
          <a:p>
            <a:r>
              <a:rPr lang="hr-HR" dirty="0"/>
              <a:t>lakat je bio jednak dužini sedam dlanova koji su pak bili jednaki širini četiri </a:t>
            </a:r>
            <a:r>
              <a:rPr lang="hr-HR" dirty="0" smtClean="0"/>
              <a:t>prsta</a:t>
            </a:r>
          </a:p>
          <a:p>
            <a:endParaRPr lang="hr-HR" dirty="0"/>
          </a:p>
          <a:p>
            <a:r>
              <a:rPr lang="hr-HR" dirty="0"/>
              <a:t>dužinu stopala uzimali su kao mjernu jedinicu tijela, tako da je prosječna visina čovjeka iznosila 7 njegovih stopala</a:t>
            </a:r>
          </a:p>
          <a:p>
            <a:endParaRPr lang="hr-HR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57" y="1157591"/>
            <a:ext cx="4192622" cy="5590163"/>
          </a:xfrm>
        </p:spPr>
      </p:pic>
    </p:spTree>
    <p:extLst>
      <p:ext uri="{BB962C8B-B14F-4D97-AF65-F5344CB8AC3E}">
        <p14:creationId xmlns:p14="http://schemas.microsoft.com/office/powerpoint/2010/main" val="3885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/>
              <a:t>Egipatski kanon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8" y="1410511"/>
            <a:ext cx="4806222" cy="4494989"/>
          </a:xfrm>
        </p:spPr>
        <p:txBody>
          <a:bodyPr/>
          <a:lstStyle/>
          <a:p>
            <a:r>
              <a:rPr lang="hr-HR" dirty="0" smtClean="0"/>
              <a:t>oblikovanje </a:t>
            </a:r>
            <a:r>
              <a:rPr lang="hr-HR" dirty="0"/>
              <a:t>skulptura i slika koje prikazuju ljudsko tijelo u starom je Egiptu bilo </a:t>
            </a:r>
            <a:r>
              <a:rPr lang="hr-HR" dirty="0" smtClean="0"/>
              <a:t>određeno </a:t>
            </a:r>
            <a:r>
              <a:rPr lang="hr-HR" dirty="0"/>
              <a:t>kompozicijskim zakonom 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Egipatski </a:t>
            </a:r>
            <a:r>
              <a:rPr lang="hr-HR" b="1" dirty="0"/>
              <a:t>kanon</a:t>
            </a:r>
            <a:r>
              <a:rPr lang="hr-HR" dirty="0"/>
              <a:t> je skup nepisanih </a:t>
            </a:r>
            <a:r>
              <a:rPr lang="hr-HR" dirty="0" smtClean="0"/>
              <a:t>pravila (kompozicijski</a:t>
            </a:r>
            <a:r>
              <a:rPr lang="hr-HR" dirty="0"/>
              <a:t> </a:t>
            </a:r>
            <a:r>
              <a:rPr lang="hr-HR" dirty="0" smtClean="0"/>
              <a:t>zakon) po </a:t>
            </a:r>
            <a:r>
              <a:rPr lang="hr-HR" dirty="0"/>
              <a:t>kojem su oblikovane skulpture i slike u egipatskoj </a:t>
            </a:r>
            <a:r>
              <a:rPr lang="hr-HR" dirty="0" smtClean="0"/>
              <a:t>umjetnosti</a:t>
            </a:r>
          </a:p>
          <a:p>
            <a:endParaRPr lang="hr-HR" dirty="0"/>
          </a:p>
          <a:p>
            <a:r>
              <a:rPr lang="pl-PL" dirty="0" smtClean="0"/>
              <a:t>na </a:t>
            </a:r>
            <a:r>
              <a:rPr lang="pl-PL" dirty="0"/>
              <a:t>slikama su samo ramena i oko nacrtani en face, </a:t>
            </a:r>
            <a:r>
              <a:rPr lang="pl-PL" dirty="0" smtClean="0"/>
              <a:t>a sve </a:t>
            </a:r>
            <a:r>
              <a:rPr lang="pl-PL" dirty="0"/>
              <a:t>ostalo je u profilu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Povijest 5 - 1.6. Kako su živjeli?, Svakodnevica Egipć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53" y="2049906"/>
            <a:ext cx="5603132" cy="32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5479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Egipatski kanon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807" y="1180694"/>
            <a:ext cx="5231049" cy="3619500"/>
          </a:xfrm>
        </p:spPr>
        <p:txBody>
          <a:bodyPr/>
          <a:lstStyle/>
          <a:p>
            <a:r>
              <a:rPr lang="hr-HR" dirty="0" smtClean="0"/>
              <a:t>kod prikazivanja </a:t>
            </a:r>
            <a:r>
              <a:rPr lang="hr-HR" dirty="0"/>
              <a:t>ljudskog lika kao </a:t>
            </a:r>
            <a:r>
              <a:rPr lang="hr-HR" dirty="0" smtClean="0"/>
              <a:t>nepomičnog, </a:t>
            </a:r>
            <a:r>
              <a:rPr lang="hr-HR" dirty="0"/>
              <a:t>simetričnog i vrlo proporcionalnog u sjedećem ili stojećem </a:t>
            </a:r>
            <a:r>
              <a:rPr lang="hr-HR" dirty="0" smtClean="0"/>
              <a:t>položaju </a:t>
            </a:r>
            <a:r>
              <a:rPr lang="hr-HR" dirty="0"/>
              <a:t>Egipćani su koristili matematički rešetkasti </a:t>
            </a:r>
            <a:r>
              <a:rPr lang="hr-HR" dirty="0" smtClean="0"/>
              <a:t>sistem</a:t>
            </a:r>
          </a:p>
          <a:p>
            <a:r>
              <a:rPr lang="hr-HR" dirty="0" smtClean="0"/>
              <a:t>na </a:t>
            </a:r>
            <a:r>
              <a:rPr lang="hr-HR" dirty="0"/>
              <a:t>taj način bili su u mogućnosti povezati svaki pojedini dio ljudskog lika kojega su </a:t>
            </a:r>
            <a:r>
              <a:rPr lang="hr-HR" dirty="0" smtClean="0"/>
              <a:t>prikazivali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91" y="3614346"/>
            <a:ext cx="4347859" cy="30782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16" y="1147864"/>
            <a:ext cx="3935109" cy="56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://likovna-kultura.ufzg.unizg.hr/Ucimo-gledati-zine/Slike%201/egipat.pr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41" y="145915"/>
            <a:ext cx="9022795" cy="70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406" y="265653"/>
            <a:ext cx="10178322" cy="677930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Egipatski kanon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378" y="1069082"/>
            <a:ext cx="11184378" cy="1245140"/>
          </a:xfrm>
        </p:spPr>
        <p:txBody>
          <a:bodyPr>
            <a:normAutofit/>
          </a:bodyPr>
          <a:lstStyle/>
          <a:p>
            <a:r>
              <a:rPr lang="hr-HR" dirty="0" smtClean="0"/>
              <a:t>Egipćani su se </a:t>
            </a:r>
            <a:r>
              <a:rPr lang="hr-HR" dirty="0"/>
              <a:t>striktno držali rešetkastog sistema, </a:t>
            </a:r>
            <a:r>
              <a:rPr lang="hr-HR" dirty="0" smtClean="0"/>
              <a:t>ali se on mijenjao </a:t>
            </a:r>
            <a:r>
              <a:rPr lang="hr-HR" dirty="0"/>
              <a:t>kroz vrijeme, zajedno sa promjenama u shvaćanju idealne ljudske </a:t>
            </a:r>
            <a:r>
              <a:rPr lang="hr-HR" dirty="0" smtClean="0"/>
              <a:t>ljepote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10" y="1887166"/>
            <a:ext cx="7388064" cy="5363733"/>
          </a:xfrm>
        </p:spPr>
      </p:pic>
    </p:spTree>
    <p:extLst>
      <p:ext uri="{BB962C8B-B14F-4D97-AF65-F5344CB8AC3E}">
        <p14:creationId xmlns:p14="http://schemas.microsoft.com/office/powerpoint/2010/main" val="39312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6024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Egipatski kanon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0568" y="2132694"/>
            <a:ext cx="5892530" cy="3619500"/>
          </a:xfrm>
        </p:spPr>
        <p:txBody>
          <a:bodyPr/>
          <a:lstStyle/>
          <a:p>
            <a:r>
              <a:rPr lang="hr-HR" dirty="0"/>
              <a:t>za vrijeme Srednjeg Kraljevstva (12. dinastija) umjetnici su razvili mrežu koja se održala </a:t>
            </a:r>
            <a:r>
              <a:rPr lang="hr-HR" dirty="0" smtClean="0"/>
              <a:t>stoljećima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sastojala se od 18 jednakih kvadrata u koje se ukalupljivalo ljudsko tijelo od stopala do linije kose</a:t>
            </a:r>
          </a:p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95" y="1026889"/>
            <a:ext cx="3248761" cy="5831111"/>
          </a:xfrm>
        </p:spPr>
      </p:pic>
    </p:spTree>
    <p:extLst>
      <p:ext uri="{BB962C8B-B14F-4D97-AF65-F5344CB8AC3E}">
        <p14:creationId xmlns:p14="http://schemas.microsoft.com/office/powerpoint/2010/main" val="33624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1848</TotalTime>
  <Words>632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Cambria</vt:lpstr>
      <vt:lpstr>Gill Sans MT</vt:lpstr>
      <vt:lpstr>Impact</vt:lpstr>
      <vt:lpstr>Times New Roman</vt:lpstr>
      <vt:lpstr>Badge</vt:lpstr>
      <vt:lpstr>Egipatski kanon</vt:lpstr>
      <vt:lpstr>staroegipatska umjetnost</vt:lpstr>
      <vt:lpstr>staroegipatska umjetnost</vt:lpstr>
      <vt:lpstr>Mjerne jedinice u starom egiptu</vt:lpstr>
      <vt:lpstr>Egipatski kanon</vt:lpstr>
      <vt:lpstr>Egipatski kanon</vt:lpstr>
      <vt:lpstr>PowerPoint Presentation</vt:lpstr>
      <vt:lpstr>Egipatski kanon</vt:lpstr>
      <vt:lpstr>Egipatski kanon</vt:lpstr>
      <vt:lpstr>Egipatski kanon</vt:lpstr>
      <vt:lpstr>Egipatski kanon</vt:lpstr>
      <vt:lpstr>Egipatski kanon</vt:lpstr>
      <vt:lpstr>PowerPoint Presentation</vt:lpstr>
      <vt:lpstr>koordinatni sustav</vt:lpstr>
      <vt:lpstr>kvadranti</vt:lpstr>
      <vt:lpstr>Koordinate točke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Trokuti u Starom Egiptu</dc:title>
  <dc:creator>Marijana</dc:creator>
  <cp:lastModifiedBy>Marijana</cp:lastModifiedBy>
  <cp:revision>167</cp:revision>
  <dcterms:created xsi:type="dcterms:W3CDTF">2022-02-23T08:28:57Z</dcterms:created>
  <dcterms:modified xsi:type="dcterms:W3CDTF">2022-02-24T19:48:16Z</dcterms:modified>
</cp:coreProperties>
</file>