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62" r:id="rId4"/>
    <p:sldId id="265" r:id="rId5"/>
    <p:sldId id="258" r:id="rId6"/>
    <p:sldId id="267" r:id="rId7"/>
    <p:sldId id="259" r:id="rId8"/>
    <p:sldId id="268" r:id="rId9"/>
    <p:sldId id="263" r:id="rId10"/>
    <p:sldId id="266" r:id="rId11"/>
    <p:sldId id="260" r:id="rId12"/>
    <p:sldId id="269" r:id="rId13"/>
    <p:sldId id="261" r:id="rId14"/>
    <p:sldId id="270" r:id="rId15"/>
    <p:sldId id="26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109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4345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377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636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6584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669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95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819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10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7731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08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922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4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74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087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779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19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1259E-0C02-4D75-A52A-AE93BF23AFE3}" type="datetimeFigureOut">
              <a:rPr lang="hr-HR" smtClean="0"/>
              <a:t>26.4.2021.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513EF9-8221-493D-871F-127A3B3A6D5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293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kimliyiz.com/egitim-ve-ogretim/118181-eski-misirlilar-da-matematik-misirllarda-matematik-tarihi.html" TargetMode="External"/><Relationship Id="rId2" Type="http://schemas.openxmlformats.org/officeDocument/2006/relationships/hyperlink" Target="http://atlantablackstar.com/2014/10/03/5-examples-of-african-math-before-europe-could-read-or-write/4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epozitorij.pmf.unizg.hr/islandora/object/pmf:140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63063" y="2031467"/>
            <a:ext cx="6815669" cy="1515533"/>
          </a:xfrm>
        </p:spPr>
        <p:txBody>
          <a:bodyPr/>
          <a:lstStyle/>
          <a:p>
            <a:r>
              <a:rPr lang="hr-HR" sz="6000" dirty="0" smtClean="0"/>
              <a:t>Kako su računali </a:t>
            </a:r>
            <a:r>
              <a:rPr lang="hr-HR" sz="6000" dirty="0" smtClean="0"/>
              <a:t>stari </a:t>
            </a:r>
            <a:r>
              <a:rPr lang="hr-HR" sz="6000" dirty="0" smtClean="0"/>
              <a:t>Egipćani?</a:t>
            </a:r>
            <a:endParaRPr lang="hr-HR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91" y="4056800"/>
            <a:ext cx="3262009" cy="12997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71925" y="5734615"/>
            <a:ext cx="55979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/>
              <a:t>Marijana Pili, učiteljica matematike, OŠ Pušća</a:t>
            </a:r>
          </a:p>
        </p:txBody>
      </p:sp>
    </p:spTree>
    <p:extLst>
      <p:ext uri="{BB962C8B-B14F-4D97-AF65-F5344CB8AC3E}">
        <p14:creationId xmlns:p14="http://schemas.microsoft.com/office/powerpoint/2010/main" val="38258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Množenje i dijeljenje u </a:t>
            </a:r>
            <a:r>
              <a:rPr lang="hr-HR" dirty="0" smtClean="0"/>
              <a:t>starom </a:t>
            </a:r>
            <a:r>
              <a:rPr lang="hr-HR" dirty="0"/>
              <a:t>Egiptu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38471" cy="3318936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i</a:t>
            </a:r>
            <a:r>
              <a:rPr lang="hr-HR" dirty="0" smtClean="0"/>
              <a:t>z </a:t>
            </a:r>
            <a:r>
              <a:rPr lang="hr-HR" dirty="0"/>
              <a:t>Rhindova papirusa saznajemo kako su </a:t>
            </a:r>
            <a:r>
              <a:rPr lang="hr-HR" dirty="0" smtClean="0"/>
              <a:t>Egipćani množili </a:t>
            </a:r>
            <a:r>
              <a:rPr lang="hr-HR" dirty="0"/>
              <a:t>i </a:t>
            </a:r>
            <a:r>
              <a:rPr lang="hr-HR" dirty="0" smtClean="0"/>
              <a:t>dijelili</a:t>
            </a:r>
          </a:p>
          <a:p>
            <a:endParaRPr lang="hr-HR" dirty="0" smtClean="0"/>
          </a:p>
          <a:p>
            <a:r>
              <a:rPr lang="hr-HR" dirty="0" smtClean="0"/>
              <a:t>85 matematičkih problema je sadržano </a:t>
            </a:r>
            <a:r>
              <a:rPr lang="hr-HR" dirty="0"/>
              <a:t>u </a:t>
            </a:r>
            <a:r>
              <a:rPr lang="hr-HR" dirty="0" smtClean="0"/>
              <a:t>Rhindovom papirusu</a:t>
            </a:r>
          </a:p>
          <a:p>
            <a:endParaRPr lang="hr-HR" dirty="0" smtClean="0"/>
          </a:p>
          <a:p>
            <a:r>
              <a:rPr lang="hr-HR" dirty="0" smtClean="0"/>
              <a:t>egipatska </a:t>
            </a:r>
            <a:r>
              <a:rPr lang="hr-HR" dirty="0"/>
              <a:t>aritmetika </a:t>
            </a:r>
            <a:r>
              <a:rPr lang="hr-HR" dirty="0" smtClean="0"/>
              <a:t>temeljila se </a:t>
            </a:r>
            <a:r>
              <a:rPr lang="hr-HR" dirty="0"/>
              <a:t>na zbrajanju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7675"/>
            <a:ext cx="52578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Množenje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jedan od faktora se uzastopno </a:t>
            </a:r>
            <a:r>
              <a:rPr lang="pl-PL" dirty="0" smtClean="0"/>
              <a:t>udvostruč</a:t>
            </a:r>
            <a:r>
              <a:rPr lang="hr-HR" dirty="0" smtClean="0"/>
              <a:t>uje </a:t>
            </a:r>
            <a:r>
              <a:rPr lang="hr-HR" dirty="0"/>
              <a:t>i </a:t>
            </a:r>
            <a:r>
              <a:rPr lang="hr-HR" dirty="0" smtClean="0"/>
              <a:t>odgovarajući </a:t>
            </a:r>
            <a:r>
              <a:rPr lang="hr-HR" dirty="0"/>
              <a:t>razultati se zbrajaju kako bi se dobio </a:t>
            </a:r>
            <a:r>
              <a:rPr lang="hr-HR" dirty="0" smtClean="0"/>
              <a:t>umno</a:t>
            </a:r>
            <a:r>
              <a:rPr lang="hr-HR" dirty="0"/>
              <a:t>ž</a:t>
            </a:r>
            <a:r>
              <a:rPr lang="hr-HR" dirty="0" smtClean="0"/>
              <a:t>ak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93" y="2560320"/>
            <a:ext cx="4576668" cy="3157237"/>
          </a:xfrm>
        </p:spPr>
      </p:pic>
    </p:spTree>
    <p:extLst>
      <p:ext uri="{BB962C8B-B14F-4D97-AF65-F5344CB8AC3E}">
        <p14:creationId xmlns:p14="http://schemas.microsoft.com/office/powerpoint/2010/main" val="306297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2565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Množenje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1677735"/>
            <a:ext cx="9601196" cy="526736"/>
          </a:xfrm>
        </p:spPr>
        <p:txBody>
          <a:bodyPr/>
          <a:lstStyle/>
          <a:p>
            <a:r>
              <a:rPr lang="hr-HR" dirty="0" smtClean="0"/>
              <a:t>Primjer 3:			13 ∙ 23 = ?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288" y="2443957"/>
            <a:ext cx="6817371" cy="3674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81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Dijeljenje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brnuto od množenja</a:t>
            </a:r>
          </a:p>
          <a:p>
            <a:endParaRPr lang="hr-HR" dirty="0"/>
          </a:p>
          <a:p>
            <a:r>
              <a:rPr lang="hr-HR" dirty="0"/>
              <a:t>d</a:t>
            </a:r>
            <a:r>
              <a:rPr lang="hr-HR" dirty="0" smtClean="0"/>
              <a:t>jelitelj </a:t>
            </a:r>
            <a:r>
              <a:rPr lang="hr-HR" dirty="0"/>
              <a:t>se uzastopno </a:t>
            </a:r>
            <a:r>
              <a:rPr lang="hr-HR" dirty="0" smtClean="0"/>
              <a:t>udvostru</a:t>
            </a:r>
            <a:r>
              <a:rPr lang="hr-HR" dirty="0"/>
              <a:t>č</a:t>
            </a:r>
            <a:r>
              <a:rPr lang="hr-HR" dirty="0" smtClean="0"/>
              <a:t>ava </a:t>
            </a:r>
            <a:r>
              <a:rPr lang="hr-HR" dirty="0"/>
              <a:t>dok se u procesu ne </a:t>
            </a:r>
            <a:r>
              <a:rPr lang="hr-HR" dirty="0" smtClean="0"/>
              <a:t>dođe </a:t>
            </a:r>
            <a:r>
              <a:rPr lang="hr-HR" dirty="0"/>
              <a:t>do </a:t>
            </a:r>
            <a:r>
              <a:rPr lang="hr-HR" dirty="0" smtClean="0"/>
              <a:t>broja </a:t>
            </a:r>
            <a:r>
              <a:rPr lang="pl-PL" dirty="0" smtClean="0"/>
              <a:t>koji </a:t>
            </a:r>
            <a:r>
              <a:rPr lang="pl-PL" dirty="0"/>
              <a:t>je </a:t>
            </a:r>
            <a:r>
              <a:rPr lang="pl-PL" dirty="0" smtClean="0"/>
              <a:t>veći </a:t>
            </a:r>
            <a:r>
              <a:rPr lang="pl-PL" dirty="0"/>
              <a:t>od </a:t>
            </a:r>
            <a:r>
              <a:rPr lang="pl-PL" dirty="0" smtClean="0"/>
              <a:t>djeljenika</a:t>
            </a:r>
            <a:endParaRPr lang="hr-HR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38" y="2487521"/>
            <a:ext cx="3706375" cy="3629159"/>
          </a:xfrm>
        </p:spPr>
      </p:pic>
    </p:spTree>
    <p:extLst>
      <p:ext uri="{BB962C8B-B14F-4D97-AF65-F5344CB8AC3E}">
        <p14:creationId xmlns:p14="http://schemas.microsoft.com/office/powerpoint/2010/main" val="278289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78574"/>
          </a:xfrm>
        </p:spPr>
        <p:txBody>
          <a:bodyPr/>
          <a:lstStyle/>
          <a:p>
            <a:r>
              <a:rPr lang="hr-HR" dirty="0" smtClean="0"/>
              <a:t>Dijeljenje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1916349"/>
            <a:ext cx="9601196" cy="3959519"/>
          </a:xfrm>
        </p:spPr>
        <p:txBody>
          <a:bodyPr/>
          <a:lstStyle/>
          <a:p>
            <a:r>
              <a:rPr lang="hr-HR" dirty="0" smtClean="0"/>
              <a:t>Primjer 4:			234 : 9 = ?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027" y="2541079"/>
            <a:ext cx="7247749" cy="34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715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9102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Literatura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494" y="1673157"/>
            <a:ext cx="10389140" cy="4533090"/>
          </a:xfrm>
        </p:spPr>
        <p:txBody>
          <a:bodyPr>
            <a:normAutofit fontScale="77500" lnSpcReduction="20000"/>
          </a:bodyPr>
          <a:lstStyle/>
          <a:p>
            <a:r>
              <a:rPr lang="hr-HR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hr-HR" dirty="0" smtClean="0">
                <a:solidFill>
                  <a:schemeClr val="tx1"/>
                </a:solidFill>
                <a:hlinkClick r:id="rId2"/>
              </a:rPr>
              <a:t>e.math.hr/old/egipat/index.html</a:t>
            </a:r>
            <a:endParaRPr lang="hr-HR" dirty="0">
              <a:solidFill>
                <a:schemeClr val="tx1"/>
              </a:solidFill>
              <a:hlinkClick r:id="rId2"/>
            </a:endParaRPr>
          </a:p>
          <a:p>
            <a:endParaRPr lang="hr-HR" dirty="0">
              <a:solidFill>
                <a:schemeClr val="tx1"/>
              </a:solidFill>
              <a:hlinkClick r:id="rId2"/>
            </a:endParaRPr>
          </a:p>
          <a:p>
            <a:r>
              <a:rPr lang="hr-HR" dirty="0">
                <a:solidFill>
                  <a:schemeClr val="tx1"/>
                </a:solidFill>
                <a:hlinkClick r:id="rId2"/>
              </a:rPr>
              <a:t>https://repozitorij.mathos.hr/islandora/object/mathos%3A26/datastream/PDF/view</a:t>
            </a:r>
          </a:p>
          <a:p>
            <a:endParaRPr lang="hr-HR" dirty="0">
              <a:solidFill>
                <a:schemeClr val="tx1"/>
              </a:solidFill>
              <a:hlinkClick r:id="rId2"/>
            </a:endParaRPr>
          </a:p>
          <a:p>
            <a:r>
              <a:rPr lang="hr-HR" dirty="0">
                <a:solidFill>
                  <a:schemeClr val="tx1"/>
                </a:solidFill>
                <a:hlinkClick r:id="rId2"/>
              </a:rPr>
              <a:t>https://zir.nsk.hr/islandora/object/mathos%3A387</a:t>
            </a:r>
          </a:p>
          <a:p>
            <a:endParaRPr lang="hr-HR" dirty="0">
              <a:solidFill>
                <a:schemeClr val="tx1"/>
              </a:solidFill>
              <a:hlinkClick r:id="rId2"/>
            </a:endParaRPr>
          </a:p>
          <a:p>
            <a:r>
              <a:rPr lang="hr-HR" dirty="0">
                <a:solidFill>
                  <a:schemeClr val="tx1"/>
                </a:solidFill>
                <a:hlinkClick r:id="rId2"/>
              </a:rPr>
              <a:t>http://atlantablackstar.com/2014/10/03/5-examples-of-african-math-before-europe-could-read-or-write/4/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3"/>
              </a:rPr>
              <a:t>http://www.bakimliyiz.com/egitim-ve-ogretim/118181-eski-misirlilar-da-matematik-misirllarda-matematik-tarihi.html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>
              <a:solidFill>
                <a:schemeClr val="tx1"/>
              </a:solidFill>
            </a:endParaRPr>
          </a:p>
          <a:p>
            <a:r>
              <a:rPr lang="hr-HR" dirty="0">
                <a:solidFill>
                  <a:schemeClr val="tx1"/>
                </a:solidFill>
                <a:hlinkClick r:id="rId4"/>
              </a:rPr>
              <a:t>https://repozitorij.pmf.unizg.hr/islandora/object/pmf:1408</a:t>
            </a:r>
            <a:endParaRPr lang="hr-HR" dirty="0">
              <a:solidFill>
                <a:schemeClr val="tx1"/>
              </a:solidFill>
            </a:endParaRP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68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4800" dirty="0" smtClean="0"/>
              <a:t>              Ponovimo</a:t>
            </a:r>
            <a:endParaRPr lang="hr-HR" sz="4800" dirty="0"/>
          </a:p>
        </p:txBody>
      </p:sp>
      <p:pic>
        <p:nvPicPr>
          <p:cNvPr id="4" name="Content Placeholder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28817" y="695098"/>
            <a:ext cx="3902411" cy="54785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2" y="2557463"/>
            <a:ext cx="53972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*aditivni brojevni sustav - </a:t>
            </a:r>
            <a:r>
              <a:rPr lang="hr-HR" sz="2400" dirty="0" smtClean="0"/>
              <a:t>predočavanje brojeva zbrajanjem vrijednosti pojedinih znakova ili riječi niza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749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Ponovimo</a:t>
            </a:r>
            <a:endParaRPr lang="hr-HR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95400" y="2556932"/>
            <a:ext cx="97260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hr-HR" dirty="0"/>
              <a:t>*</a:t>
            </a:r>
            <a:r>
              <a:rPr lang="pl-PL" dirty="0" smtClean="0"/>
              <a:t>pisali </a:t>
            </a:r>
            <a:r>
              <a:rPr lang="pl-PL" dirty="0"/>
              <a:t>zdesna na lijevo pa su veće jedinice s desne strane u odnosu na manje</a:t>
            </a:r>
            <a:endParaRPr lang="hr-HR" dirty="0"/>
          </a:p>
        </p:txBody>
      </p:sp>
      <p:pic>
        <p:nvPicPr>
          <p:cNvPr id="5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9699" y="3536077"/>
            <a:ext cx="1390650" cy="876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264" y="3589507"/>
            <a:ext cx="1001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25</a:t>
            </a:r>
            <a:endParaRPr lang="hr-HR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371599" y="5272391"/>
            <a:ext cx="10184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* mi ćemo kod računanja pisati hijeroglife s lijeva na desno kako bismo si olakšali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446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Računanje u Starom Egiptu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0861" y="2556932"/>
            <a:ext cx="6848272" cy="3318936"/>
          </a:xfrm>
        </p:spPr>
        <p:txBody>
          <a:bodyPr>
            <a:normAutofit fontScale="92500"/>
          </a:bodyPr>
          <a:lstStyle/>
          <a:p>
            <a:r>
              <a:rPr lang="hr-HR" dirty="0"/>
              <a:t>e</a:t>
            </a:r>
            <a:r>
              <a:rPr lang="hr-HR" dirty="0" smtClean="0"/>
              <a:t>gipatski </a:t>
            </a:r>
            <a:r>
              <a:rPr lang="hr-HR" dirty="0"/>
              <a:t>brojevni sustav nije bio pogodan za </a:t>
            </a:r>
            <a:r>
              <a:rPr lang="hr-HR" dirty="0" smtClean="0"/>
              <a:t>računanje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t</a:t>
            </a:r>
            <a:r>
              <a:rPr lang="hr-HR" dirty="0" smtClean="0"/>
              <a:t>rgovina je </a:t>
            </a:r>
            <a:r>
              <a:rPr lang="hr-HR" dirty="0"/>
              <a:t>zahtijevala </a:t>
            </a:r>
            <a:r>
              <a:rPr lang="hr-HR" dirty="0" smtClean="0"/>
              <a:t>svakodnevno zbrajanje</a:t>
            </a:r>
            <a:r>
              <a:rPr lang="hr-HR" dirty="0"/>
              <a:t>, oduzimanje, </a:t>
            </a:r>
            <a:r>
              <a:rPr lang="hr-HR" dirty="0" smtClean="0"/>
              <a:t>množenje </a:t>
            </a:r>
            <a:r>
              <a:rPr lang="hr-HR" dirty="0"/>
              <a:t>i dijeljenje te </a:t>
            </a:r>
            <a:r>
              <a:rPr lang="hr-HR" dirty="0" smtClean="0"/>
              <a:t>računanje </a:t>
            </a:r>
            <a:r>
              <a:rPr lang="hr-HR" dirty="0"/>
              <a:t>s </a:t>
            </a:r>
            <a:r>
              <a:rPr lang="hr-HR" dirty="0" smtClean="0"/>
              <a:t>razlomcima</a:t>
            </a:r>
          </a:p>
          <a:p>
            <a:endParaRPr lang="hr-HR" dirty="0" smtClean="0"/>
          </a:p>
          <a:p>
            <a:r>
              <a:rPr lang="hr-HR" dirty="0"/>
              <a:t>n</a:t>
            </a:r>
            <a:r>
              <a:rPr lang="hr-HR" dirty="0" smtClean="0"/>
              <a:t>ajlakše je bilo </a:t>
            </a:r>
            <a:r>
              <a:rPr lang="hr-HR" dirty="0"/>
              <a:t>zbrajanje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471" y="2459655"/>
            <a:ext cx="2878247" cy="3318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64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Zbrajanje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46642" cy="3318936"/>
          </a:xfrm>
        </p:spPr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 </a:t>
            </a:r>
            <a:r>
              <a:rPr lang="hr-HR" dirty="0"/>
              <a:t>zbrajanje je bilo potrebno skupiti iste simbole zajedno i zamijeniti ih simbolom </a:t>
            </a:r>
            <a:r>
              <a:rPr lang="hr-HR" dirty="0" smtClean="0"/>
              <a:t>koji predstavlja </a:t>
            </a:r>
            <a:r>
              <a:rPr lang="hr-HR" dirty="0"/>
              <a:t>10 </a:t>
            </a:r>
            <a:r>
              <a:rPr lang="hr-HR" dirty="0" smtClean="0"/>
              <a:t>takvih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56932"/>
            <a:ext cx="3543908" cy="319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6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45111"/>
          </a:xfrm>
        </p:spPr>
        <p:txBody>
          <a:bodyPr>
            <a:normAutofit fontScale="90000"/>
          </a:bodyPr>
          <a:lstStyle/>
          <a:p>
            <a:r>
              <a:rPr lang="hr-HR" dirty="0"/>
              <a:t>Zbrajanje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1768992"/>
            <a:ext cx="9601196" cy="555919"/>
          </a:xfrm>
        </p:spPr>
        <p:txBody>
          <a:bodyPr/>
          <a:lstStyle/>
          <a:p>
            <a:r>
              <a:rPr lang="hr-HR" dirty="0" smtClean="0"/>
              <a:t>Primjer 1:                  156 + 67 = ?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49" y="2324911"/>
            <a:ext cx="5647397" cy="408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32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/>
              <a:t>                      Oduzimanje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356369" cy="3318936"/>
          </a:xfrm>
        </p:spPr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brnuto od zbrajanja</a:t>
            </a:r>
          </a:p>
          <a:p>
            <a:endParaRPr lang="hr-HR" dirty="0" smtClean="0"/>
          </a:p>
          <a:p>
            <a:r>
              <a:rPr lang="hr-HR" dirty="0" smtClean="0"/>
              <a:t>po </a:t>
            </a:r>
            <a:r>
              <a:rPr lang="hr-HR" dirty="0"/>
              <a:t>potrebi se </a:t>
            </a:r>
            <a:r>
              <a:rPr lang="hr-HR" dirty="0" smtClean="0"/>
              <a:t>koristila "posudba</a:t>
            </a:r>
            <a:r>
              <a:rPr lang="hr-HR" dirty="0"/>
              <a:t>" pri </a:t>
            </a:r>
            <a:r>
              <a:rPr lang="hr-HR" dirty="0" smtClean="0"/>
              <a:t>čemu </a:t>
            </a:r>
            <a:r>
              <a:rPr lang="hr-HR" dirty="0"/>
              <a:t>se zamjenjuje jedan simbol umanjenika s deset simbola </a:t>
            </a:r>
            <a:r>
              <a:rPr lang="hr-HR" dirty="0" smtClean="0"/>
              <a:t>niže potencije broja 10</a:t>
            </a: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93" y="2702847"/>
            <a:ext cx="2041390" cy="34789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84016" y="1959800"/>
            <a:ext cx="41535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Npr. 63 – 38 = 63 – 33 – 5 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33138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592669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Oduzimanje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5249" y="1672363"/>
            <a:ext cx="9601196" cy="448915"/>
          </a:xfrm>
        </p:spPr>
        <p:txBody>
          <a:bodyPr>
            <a:normAutofit fontScale="92500" lnSpcReduction="20000"/>
          </a:bodyPr>
          <a:lstStyle/>
          <a:p>
            <a:r>
              <a:rPr lang="hr-HR" dirty="0"/>
              <a:t>Primjer </a:t>
            </a:r>
            <a:r>
              <a:rPr lang="hr-HR" dirty="0" smtClean="0"/>
              <a:t>2:                  172 - 58 </a:t>
            </a:r>
            <a:r>
              <a:rPr lang="hr-HR" dirty="0"/>
              <a:t>= ?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081" y="2121278"/>
            <a:ext cx="5780638" cy="410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768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Množenje i dijeljenje u </a:t>
            </a:r>
            <a:r>
              <a:rPr lang="hr-HR" dirty="0" smtClean="0"/>
              <a:t>starom </a:t>
            </a:r>
            <a:r>
              <a:rPr lang="hr-HR" dirty="0" smtClean="0"/>
              <a:t>Egiptu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2" y="2556932"/>
            <a:ext cx="4220182" cy="3318936"/>
          </a:xfrm>
        </p:spPr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ostupci množenja </a:t>
            </a:r>
            <a:r>
              <a:rPr lang="hr-HR" dirty="0"/>
              <a:t>i dijeljenja koje su koristili stari </a:t>
            </a:r>
            <a:r>
              <a:rPr lang="hr-HR" dirty="0" smtClean="0"/>
              <a:t>Egipćani nisu jednostavni jer treba uočiti odgovarajuće </a:t>
            </a:r>
            <a:r>
              <a:rPr lang="hr-HR" dirty="0"/>
              <a:t>pribrojnike pa prevladava </a:t>
            </a:r>
            <a:r>
              <a:rPr lang="hr-HR" dirty="0" smtClean="0"/>
              <a:t>mi</a:t>
            </a:r>
            <a:r>
              <a:rPr lang="hr-HR" dirty="0"/>
              <a:t>š</a:t>
            </a:r>
            <a:r>
              <a:rPr lang="hr-HR" dirty="0" smtClean="0"/>
              <a:t>ljenje stručnjaka da </a:t>
            </a:r>
            <a:r>
              <a:rPr lang="hr-HR" dirty="0"/>
              <a:t>su koristili tablice </a:t>
            </a:r>
            <a:r>
              <a:rPr lang="hr-HR" dirty="0" smtClean="0"/>
              <a:t>zbrojeva kako bi brže računali</a:t>
            </a:r>
            <a:endParaRPr lang="hr-H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584" y="2663934"/>
            <a:ext cx="5661834" cy="286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151</TotalTime>
  <Words>317</Words>
  <Application>Microsoft Office PowerPoint</Application>
  <PresentationFormat>Widescreen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Kako su računali stari Egipćani?</vt:lpstr>
      <vt:lpstr>              Ponovimo</vt:lpstr>
      <vt:lpstr>Ponovimo</vt:lpstr>
      <vt:lpstr>Računanje u Starom Egiptu</vt:lpstr>
      <vt:lpstr>Zbrajanje</vt:lpstr>
      <vt:lpstr>Zbrajanje</vt:lpstr>
      <vt:lpstr>                      Oduzimanje</vt:lpstr>
      <vt:lpstr>Oduzimanje</vt:lpstr>
      <vt:lpstr>Množenje i dijeljenje u starom Egiptu</vt:lpstr>
      <vt:lpstr>Množenje i dijeljenje u starom Egiptu</vt:lpstr>
      <vt:lpstr>Množenje </vt:lpstr>
      <vt:lpstr>Množenje</vt:lpstr>
      <vt:lpstr>Dijeljenje</vt:lpstr>
      <vt:lpstr>Dijeljenje</vt:lpstr>
      <vt:lpstr>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su računali Stari Egipćani?</dc:title>
  <dc:creator>Marijana</dc:creator>
  <cp:lastModifiedBy>Marijana</cp:lastModifiedBy>
  <cp:revision>49</cp:revision>
  <dcterms:created xsi:type="dcterms:W3CDTF">2021-04-26T06:50:29Z</dcterms:created>
  <dcterms:modified xsi:type="dcterms:W3CDTF">2021-04-26T09:34:37Z</dcterms:modified>
</cp:coreProperties>
</file>