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66" r:id="rId3"/>
    <p:sldId id="265" r:id="rId4"/>
    <p:sldId id="267" r:id="rId5"/>
    <p:sldId id="264" r:id="rId6"/>
    <p:sldId id="257" r:id="rId7"/>
    <p:sldId id="258" r:id="rId8"/>
    <p:sldId id="259" r:id="rId9"/>
    <p:sldId id="262" r:id="rId10"/>
    <p:sldId id="268" r:id="rId11"/>
    <p:sldId id="269" r:id="rId12"/>
    <p:sldId id="261" r:id="rId13"/>
    <p:sldId id="271" r:id="rId14"/>
    <p:sldId id="263" r:id="rId15"/>
    <p:sldId id="272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FA8E-2B23-4576-97BD-DC364FC491AE}" type="datetimeFigureOut">
              <a:rPr lang="hr-HR" smtClean="0"/>
              <a:t>2.3.2021.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E3EA-90B0-490E-AD34-BB26C650F8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1372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FA8E-2B23-4576-97BD-DC364FC491AE}" type="datetimeFigureOut">
              <a:rPr lang="hr-HR" smtClean="0"/>
              <a:t>2.3.2021.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E3EA-90B0-490E-AD34-BB26C650F8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684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FA8E-2B23-4576-97BD-DC364FC491AE}" type="datetimeFigureOut">
              <a:rPr lang="hr-HR" smtClean="0"/>
              <a:t>2.3.2021.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E3EA-90B0-490E-AD34-BB26C650F8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8935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FA8E-2B23-4576-97BD-DC364FC491AE}" type="datetimeFigureOut">
              <a:rPr lang="hr-HR" smtClean="0"/>
              <a:t>2.3.2021.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E3EA-90B0-490E-AD34-BB26C650F8DE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724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FA8E-2B23-4576-97BD-DC364FC491AE}" type="datetimeFigureOut">
              <a:rPr lang="hr-HR" smtClean="0"/>
              <a:t>2.3.2021.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E3EA-90B0-490E-AD34-BB26C650F8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1948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FA8E-2B23-4576-97BD-DC364FC491AE}" type="datetimeFigureOut">
              <a:rPr lang="hr-HR" smtClean="0"/>
              <a:t>2.3.2021.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E3EA-90B0-490E-AD34-BB26C650F8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0644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FA8E-2B23-4576-97BD-DC364FC491AE}" type="datetimeFigureOut">
              <a:rPr lang="hr-HR" smtClean="0"/>
              <a:t>2.3.2021.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E3EA-90B0-490E-AD34-BB26C650F8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333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FA8E-2B23-4576-97BD-DC364FC491AE}" type="datetimeFigureOut">
              <a:rPr lang="hr-HR" smtClean="0"/>
              <a:t>2.3.2021.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E3EA-90B0-490E-AD34-BB26C650F8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226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FA8E-2B23-4576-97BD-DC364FC491AE}" type="datetimeFigureOut">
              <a:rPr lang="hr-HR" smtClean="0"/>
              <a:t>2.3.2021.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E3EA-90B0-490E-AD34-BB26C650F8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596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FA8E-2B23-4576-97BD-DC364FC491AE}" type="datetimeFigureOut">
              <a:rPr lang="hr-HR" smtClean="0"/>
              <a:t>2.3.2021.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E3EA-90B0-490E-AD34-BB26C650F8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10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FA8E-2B23-4576-97BD-DC364FC491AE}" type="datetimeFigureOut">
              <a:rPr lang="hr-HR" smtClean="0"/>
              <a:t>2.3.2021.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E3EA-90B0-490E-AD34-BB26C650F8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190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FA8E-2B23-4576-97BD-DC364FC491AE}" type="datetimeFigureOut">
              <a:rPr lang="hr-HR" smtClean="0"/>
              <a:t>2.3.2021.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E3EA-90B0-490E-AD34-BB26C650F8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811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FA8E-2B23-4576-97BD-DC364FC491AE}" type="datetimeFigureOut">
              <a:rPr lang="hr-HR" smtClean="0"/>
              <a:t>2.3.2021.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E3EA-90B0-490E-AD34-BB26C650F8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608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FA8E-2B23-4576-97BD-DC364FC491AE}" type="datetimeFigureOut">
              <a:rPr lang="hr-HR" smtClean="0"/>
              <a:t>2.3.2021.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E3EA-90B0-490E-AD34-BB26C650F8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729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FA8E-2B23-4576-97BD-DC364FC491AE}" type="datetimeFigureOut">
              <a:rPr lang="hr-HR" smtClean="0"/>
              <a:t>2.3.2021.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E3EA-90B0-490E-AD34-BB26C650F8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436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FA8E-2B23-4576-97BD-DC364FC491AE}" type="datetimeFigureOut">
              <a:rPr lang="hr-HR" smtClean="0"/>
              <a:t>2.3.2021.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E3EA-90B0-490E-AD34-BB26C650F8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415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FA8E-2B23-4576-97BD-DC364FC491AE}" type="datetimeFigureOut">
              <a:rPr lang="hr-HR" smtClean="0"/>
              <a:t>2.3.2021.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E3EA-90B0-490E-AD34-BB26C650F8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915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ED1FA8E-2B23-4576-97BD-DC364FC491AE}" type="datetimeFigureOut">
              <a:rPr lang="hr-HR" smtClean="0"/>
              <a:t>2.3.2021.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9E3EA-90B0-490E-AD34-BB26C650F8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3915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kimliyiz.com/egitim-ve-ogretim/118181-eski-misirlilar-da-matematik-misirllarda-matematik-tarihi.html" TargetMode="External"/><Relationship Id="rId2" Type="http://schemas.openxmlformats.org/officeDocument/2006/relationships/hyperlink" Target="http://atlantablackstar.com/2014/10/03/5-examples-of-african-math-before-europe-could-read-or-write/4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pozitorij.pmf.unizg.hr/islandora/object/pmf:140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415" y="398834"/>
            <a:ext cx="8825658" cy="2470826"/>
          </a:xfrm>
        </p:spPr>
        <p:txBody>
          <a:bodyPr/>
          <a:lstStyle/>
          <a:p>
            <a:r>
              <a:rPr lang="hr-HR" dirty="0" smtClean="0"/>
              <a:t>  Egipatski brojevni</a:t>
            </a:r>
            <a:br>
              <a:rPr lang="hr-HR" dirty="0" smtClean="0"/>
            </a:br>
            <a:r>
              <a:rPr lang="hr-HR" dirty="0" smtClean="0"/>
              <a:t>            sustav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835" y="3415507"/>
            <a:ext cx="11286721" cy="3228483"/>
          </a:xfrm>
        </p:spPr>
        <p:txBody>
          <a:bodyPr>
            <a:normAutofit/>
          </a:bodyPr>
          <a:lstStyle/>
          <a:p>
            <a:r>
              <a:rPr lang="hr-HR" sz="3200" dirty="0" smtClean="0"/>
              <a:t>Prikaz brojeva – hijeroglifi</a:t>
            </a:r>
          </a:p>
          <a:p>
            <a:endParaRPr lang="hr-HR" sz="3200" dirty="0"/>
          </a:p>
          <a:p>
            <a:endParaRPr lang="hr-HR" sz="3200" dirty="0" smtClean="0"/>
          </a:p>
          <a:p>
            <a:endParaRPr lang="hr-HR" sz="3200" dirty="0"/>
          </a:p>
          <a:p>
            <a:r>
              <a:rPr lang="hr-HR" sz="2400" cap="none" dirty="0" smtClean="0"/>
              <a:t>					</a:t>
            </a:r>
            <a:r>
              <a:rPr lang="hr-HR" sz="2400" cap="none" dirty="0" smtClean="0">
                <a:solidFill>
                  <a:schemeClr val="tx1"/>
                </a:solidFill>
              </a:rPr>
              <a:t>Marijana </a:t>
            </a:r>
            <a:r>
              <a:rPr lang="hr-HR" sz="2400" cap="none" dirty="0">
                <a:solidFill>
                  <a:schemeClr val="tx1"/>
                </a:solidFill>
              </a:rPr>
              <a:t>P</a:t>
            </a:r>
            <a:r>
              <a:rPr lang="hr-HR" sz="2400" cap="none" dirty="0" smtClean="0">
                <a:solidFill>
                  <a:schemeClr val="tx1"/>
                </a:solidFill>
              </a:rPr>
              <a:t>ili, učiteljica matematike, OŠ Pušća</a:t>
            </a:r>
            <a:endParaRPr lang="hr-HR" sz="2400" cap="none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39" y="4286250"/>
            <a:ext cx="3262009" cy="129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7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191" y="452718"/>
            <a:ext cx="8025320" cy="5597886"/>
          </a:xfrm>
        </p:spPr>
        <p:txBody>
          <a:bodyPr/>
          <a:lstStyle/>
          <a:p>
            <a:r>
              <a:rPr lang="hr-HR" sz="2000" b="1" i="1" dirty="0"/>
              <a:t>Kako su zapisivali brojeve</a:t>
            </a:r>
            <a:r>
              <a:rPr lang="hr-HR" sz="2000" b="1" dirty="0"/>
              <a:t>?</a:t>
            </a:r>
            <a:r>
              <a:rPr lang="hr-HR" sz="2000" dirty="0"/>
              <a:t/>
            </a:r>
            <a:br>
              <a:rPr lang="hr-HR" sz="2000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*</a:t>
            </a:r>
            <a:r>
              <a:rPr lang="hr-HR" sz="2000" dirty="0"/>
              <a:t>broj 10 je potkova koja ima deset rupa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*broj </a:t>
            </a:r>
            <a:r>
              <a:rPr lang="hr-HR" sz="2000" dirty="0" smtClean="0"/>
              <a:t>100</a:t>
            </a:r>
            <a:r>
              <a:rPr lang="hr-HR" sz="2000" dirty="0"/>
              <a:t> </a:t>
            </a:r>
            <a:r>
              <a:rPr lang="hr-HR" sz="2000" dirty="0" smtClean="0"/>
              <a:t>je uže </a:t>
            </a:r>
            <a:r>
              <a:rPr lang="hr-HR" sz="2000" dirty="0"/>
              <a:t>za mjerenje od sto lakata </a:t>
            </a:r>
            <a:r>
              <a:rPr lang="hr-HR" sz="2000" dirty="0" smtClean="0"/>
              <a:t>duljine</a:t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*broj 1 000 </a:t>
            </a:r>
            <a:r>
              <a:rPr lang="hr-HR" sz="2000" dirty="0"/>
              <a:t>predstavlja </a:t>
            </a:r>
            <a:r>
              <a:rPr lang="hr-HR" sz="2000" dirty="0" smtClean="0"/>
              <a:t>lopoč </a:t>
            </a:r>
            <a:r>
              <a:rPr lang="hr-HR" sz="2000" dirty="0"/>
              <a:t>jer ih je na </a:t>
            </a:r>
            <a:r>
              <a:rPr lang="hr-HR" sz="2000" dirty="0" smtClean="0"/>
              <a:t>tisuće prekrivalo jezera</a:t>
            </a:r>
            <a:br>
              <a:rPr lang="hr-HR" sz="2000" dirty="0" smtClean="0"/>
            </a:br>
            <a:r>
              <a:rPr lang="hr-HR" sz="2000" dirty="0"/>
              <a:t/>
            </a:r>
            <a:br>
              <a:rPr lang="hr-HR" sz="2000" dirty="0"/>
            </a:br>
            <a:endParaRPr lang="hr-HR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366" y="1290839"/>
            <a:ext cx="1062906" cy="1035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691" y="2463023"/>
            <a:ext cx="816821" cy="1248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055" y="3944836"/>
            <a:ext cx="1011525" cy="150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452717"/>
            <a:ext cx="8219871" cy="5578431"/>
          </a:xfrm>
        </p:spPr>
        <p:txBody>
          <a:bodyPr/>
          <a:lstStyle/>
          <a:p>
            <a:r>
              <a:rPr lang="hr-HR" sz="2400" b="1" i="1" dirty="0"/>
              <a:t>Kako su zapisivali brojeve</a:t>
            </a:r>
            <a:r>
              <a:rPr lang="hr-HR" sz="2400" b="1" dirty="0"/>
              <a:t>?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smtClean="0"/>
              <a:t>*broj 10 000 je prst</a:t>
            </a:r>
            <a:br>
              <a:rPr lang="hr-HR" sz="2000" dirty="0" smtClean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* </a:t>
            </a:r>
            <a:r>
              <a:rPr lang="hr-HR" sz="2000" dirty="0"/>
              <a:t>broj 100 000 je gušterica zbog velikog broja u kojem su nastanjivale obalu Nila nakon </a:t>
            </a:r>
            <a:r>
              <a:rPr lang="hr-HR" sz="2000" dirty="0" smtClean="0"/>
              <a:t>poplave</a:t>
            </a:r>
            <a:br>
              <a:rPr lang="hr-HR" sz="2000" dirty="0" smtClean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smtClean="0"/>
              <a:t>*broj 1 000 000 je božanstvo/čovjek koji drži ruke prema nebu </a:t>
            </a:r>
            <a:br>
              <a:rPr lang="hr-HR" sz="2000" dirty="0" smtClean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pl-PL" sz="2000" dirty="0"/>
              <a:t>*nisu imali znak za nulu, ostavljali su prazan prostor na mjestu gdje bi trebala biti</a:t>
            </a:r>
            <a:br>
              <a:rPr lang="pl-PL" sz="2000" dirty="0"/>
            </a:br>
            <a:endParaRPr lang="hr-HR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709" y="1064975"/>
            <a:ext cx="726534" cy="11015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226" y="2414514"/>
            <a:ext cx="889474" cy="827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7914" y="3873736"/>
            <a:ext cx="9715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562" y="408562"/>
            <a:ext cx="5826868" cy="1741251"/>
          </a:xfrm>
        </p:spPr>
        <p:txBody>
          <a:bodyPr/>
          <a:lstStyle/>
          <a:p>
            <a:r>
              <a:rPr lang="hr-HR" sz="2000" b="1" dirty="0" smtClean="0"/>
              <a:t>*aditivni brojevni sustav - </a:t>
            </a:r>
            <a:r>
              <a:rPr lang="hr-HR" sz="2000" dirty="0"/>
              <a:t>predočavanje brojeva zbrajanjem vrijednosti pojedinih znakova ili riječi </a:t>
            </a:r>
            <a:r>
              <a:rPr lang="hr-HR" sz="2000" dirty="0" smtClean="0"/>
              <a:t>niza</a:t>
            </a:r>
            <a:br>
              <a:rPr lang="hr-HR" sz="2000" dirty="0" smtClean="0"/>
            </a:br>
            <a:r>
              <a:rPr lang="hr-HR" sz="2000" dirty="0"/>
              <a:t/>
            </a:r>
            <a:br>
              <a:rPr lang="hr-HR" sz="2000" dirty="0"/>
            </a:br>
            <a:endParaRPr lang="hr-HR" sz="105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828817" y="1515893"/>
            <a:ext cx="4105107" cy="3717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 smtClean="0"/>
              <a:t>Primjer 1: </a:t>
            </a:r>
          </a:p>
          <a:p>
            <a:pPr marL="0" indent="0">
              <a:buNone/>
            </a:pPr>
            <a:r>
              <a:rPr lang="hr-HR" sz="2800" dirty="0" smtClean="0"/>
              <a:t>25 = 5*1 + 2*10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5100" dirty="0" smtClean="0"/>
              <a:t>25</a:t>
            </a:r>
            <a:endParaRPr lang="hr-HR" sz="51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08562" y="2769357"/>
            <a:ext cx="5457217" cy="2895599"/>
          </a:xfrm>
        </p:spPr>
        <p:txBody>
          <a:bodyPr>
            <a:normAutofit/>
          </a:bodyPr>
          <a:lstStyle/>
          <a:p>
            <a:r>
              <a:rPr lang="hr-HR" sz="2000" dirty="0"/>
              <a:t>*</a:t>
            </a:r>
            <a:r>
              <a:rPr lang="pl-PL" sz="2000" dirty="0"/>
              <a:t>pisali zdesna na lijevo pa su veće jedinice s desne strane u odnosu na manje</a:t>
            </a:r>
            <a:endParaRPr lang="hr-HR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8145699" y="3705427"/>
            <a:ext cx="13906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9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 smtClean="0"/>
              <a:t>Primjer 2:</a:t>
            </a:r>
            <a:br>
              <a:rPr lang="hr-HR" sz="2800" b="1" dirty="0" smtClean="0"/>
            </a:br>
            <a:r>
              <a:rPr lang="hr-HR" sz="2800" b="1" dirty="0"/>
              <a:t/>
            </a:r>
            <a:br>
              <a:rPr lang="hr-HR" sz="2800" b="1" dirty="0"/>
            </a:br>
            <a:r>
              <a:rPr lang="hr-HR" sz="2800" dirty="0" smtClean="0"/>
              <a:t>3 149= </a:t>
            </a:r>
            <a:r>
              <a:rPr lang="hr-HR" sz="2800" dirty="0"/>
              <a:t>9</a:t>
            </a:r>
            <a:r>
              <a:rPr lang="hr-HR" sz="2800" dirty="0" smtClean="0"/>
              <a:t>*1 + 4*10 + 1*100 + 3*1 000 </a:t>
            </a:r>
            <a:br>
              <a:rPr lang="hr-HR" sz="2800" dirty="0" smtClean="0"/>
            </a:b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 smtClean="0"/>
              <a:t/>
            </a:r>
            <a:br>
              <a:rPr lang="hr-HR" sz="2800" dirty="0" smtClean="0"/>
            </a:br>
            <a:endParaRPr lang="hr-HR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5100" dirty="0" smtClean="0"/>
          </a:p>
          <a:p>
            <a:pPr marL="0" indent="0">
              <a:buNone/>
            </a:pPr>
            <a:r>
              <a:rPr lang="hr-HR" sz="5100" dirty="0" smtClean="0"/>
              <a:t>3 149 </a:t>
            </a:r>
            <a:endParaRPr lang="hr-HR" sz="5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686" y="2749989"/>
            <a:ext cx="4151178" cy="172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190" y="329119"/>
            <a:ext cx="7492937" cy="517187"/>
          </a:xfrm>
        </p:spPr>
        <p:txBody>
          <a:bodyPr/>
          <a:lstStyle/>
          <a:p>
            <a:r>
              <a:rPr lang="hr-HR" sz="2800" dirty="0"/>
              <a:t>*</a:t>
            </a:r>
            <a:r>
              <a:rPr lang="hr-HR" sz="2800" b="1" dirty="0" smtClean="0"/>
              <a:t>Egipatski brojevni sustav nije pozicijski</a:t>
            </a:r>
            <a:endParaRPr lang="hr-HR" sz="2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9635" y="4272571"/>
            <a:ext cx="3409950" cy="16859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4478" y="1332690"/>
            <a:ext cx="10933888" cy="469219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112 500 = 5*100 + 2*1 000 + 1*10 000 + 1*100 000</a:t>
            </a:r>
            <a:endParaRPr lang="hr-HR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406" y="2343150"/>
            <a:ext cx="3524250" cy="1495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631" y="2395537"/>
            <a:ext cx="37052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195" y="340468"/>
            <a:ext cx="8190689" cy="466928"/>
          </a:xfrm>
        </p:spPr>
        <p:txBody>
          <a:bodyPr/>
          <a:lstStyle/>
          <a:p>
            <a:r>
              <a:rPr lang="hr-HR" sz="3200" b="1" dirty="0" smtClean="0"/>
              <a:t>Zapis broja 276 odozgo prema dolje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0196" y="1322962"/>
            <a:ext cx="4205821" cy="4701917"/>
          </a:xfrm>
        </p:spPr>
        <p:txBody>
          <a:bodyPr/>
          <a:lstStyle/>
          <a:p>
            <a:r>
              <a:rPr lang="hr-HR" sz="2800" dirty="0" smtClean="0"/>
              <a:t>276 = 2*100 + 7*10 +6*1</a:t>
            </a:r>
          </a:p>
          <a:p>
            <a:endParaRPr lang="hr-HR" sz="2800" dirty="0" smtClean="0"/>
          </a:p>
          <a:p>
            <a:r>
              <a:rPr lang="hr-HR" sz="2000" b="1" dirty="0" smtClean="0"/>
              <a:t>*potrebno 15 simbola:</a:t>
            </a:r>
          </a:p>
          <a:p>
            <a:endParaRPr lang="hr-HR" sz="2000" b="1" dirty="0" smtClean="0"/>
          </a:p>
          <a:p>
            <a:r>
              <a:rPr lang="hr-HR" sz="2000" dirty="0" smtClean="0"/>
              <a:t>2 simbola za 100   </a:t>
            </a:r>
          </a:p>
          <a:p>
            <a:endParaRPr lang="hr-HR" sz="2000" dirty="0" smtClean="0"/>
          </a:p>
          <a:p>
            <a:r>
              <a:rPr lang="hr-HR" sz="2000" dirty="0" smtClean="0"/>
              <a:t>7 simbola za 10</a:t>
            </a:r>
          </a:p>
          <a:p>
            <a:endParaRPr lang="hr-HR" sz="2000" dirty="0" smtClean="0"/>
          </a:p>
          <a:p>
            <a:r>
              <a:rPr lang="hr-HR" sz="2000" dirty="0" smtClean="0"/>
              <a:t>6 simbola za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60" y="3115587"/>
            <a:ext cx="581025" cy="714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648" y="4087745"/>
            <a:ext cx="552450" cy="590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572" y="4984716"/>
            <a:ext cx="228600" cy="447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761" y="1838831"/>
            <a:ext cx="2023581" cy="379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4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4009" y="151160"/>
            <a:ext cx="9404723" cy="743784"/>
          </a:xfrm>
        </p:spPr>
        <p:txBody>
          <a:bodyPr/>
          <a:lstStyle/>
          <a:p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009" y="1196502"/>
            <a:ext cx="11644007" cy="5051897"/>
          </a:xfrm>
        </p:spPr>
        <p:txBody>
          <a:bodyPr>
            <a:normAutofit/>
          </a:bodyPr>
          <a:lstStyle/>
          <a:p>
            <a:r>
              <a:rPr lang="hr-HR" sz="1400" dirty="0">
                <a:hlinkClick r:id="rId2"/>
              </a:rPr>
              <a:t>http://</a:t>
            </a:r>
            <a:r>
              <a:rPr lang="hr-HR" sz="1400" dirty="0" smtClean="0">
                <a:hlinkClick r:id="rId2"/>
              </a:rPr>
              <a:t>e.math.hr/old/egipat/index.html</a:t>
            </a:r>
          </a:p>
          <a:p>
            <a:endParaRPr lang="hr-HR" sz="1400" dirty="0">
              <a:hlinkClick r:id="rId2"/>
            </a:endParaRPr>
          </a:p>
          <a:p>
            <a:r>
              <a:rPr lang="hr-HR" sz="1400" dirty="0">
                <a:hlinkClick r:id="rId2"/>
              </a:rPr>
              <a:t>https://</a:t>
            </a:r>
            <a:r>
              <a:rPr lang="hr-HR" sz="1400" dirty="0" smtClean="0">
                <a:hlinkClick r:id="rId2"/>
              </a:rPr>
              <a:t>repozitorij.mathos.hr/islandora/object/mathos%3A26/datastream/PDF/view</a:t>
            </a:r>
          </a:p>
          <a:p>
            <a:endParaRPr lang="hr-HR" sz="1400" dirty="0">
              <a:hlinkClick r:id="rId2"/>
            </a:endParaRPr>
          </a:p>
          <a:p>
            <a:r>
              <a:rPr lang="hr-HR" sz="1400" dirty="0">
                <a:hlinkClick r:id="rId2"/>
              </a:rPr>
              <a:t>https://zir.nsk.hr/islandora/object/mathos%3A387</a:t>
            </a:r>
            <a:endParaRPr lang="hr-HR" sz="1400" dirty="0" smtClean="0">
              <a:hlinkClick r:id="rId2"/>
            </a:endParaRPr>
          </a:p>
          <a:p>
            <a:endParaRPr lang="hr-HR" sz="1400" dirty="0">
              <a:hlinkClick r:id="rId2"/>
            </a:endParaRPr>
          </a:p>
          <a:p>
            <a:r>
              <a:rPr lang="hr-HR" sz="1400" dirty="0" smtClean="0">
                <a:hlinkClick r:id="rId2"/>
              </a:rPr>
              <a:t>http</a:t>
            </a:r>
            <a:r>
              <a:rPr lang="hr-HR" sz="1400" dirty="0">
                <a:hlinkClick r:id="rId2"/>
              </a:rPr>
              <a:t>://</a:t>
            </a:r>
            <a:r>
              <a:rPr lang="hr-HR" sz="1400" dirty="0" smtClean="0">
                <a:hlinkClick r:id="rId2"/>
              </a:rPr>
              <a:t>atlantablackstar.com/2014/10/03/5-examples-of-african-math-before-europe-could-read-or-write/4/</a:t>
            </a:r>
            <a:endParaRPr lang="hr-HR" sz="1400" dirty="0" smtClean="0"/>
          </a:p>
          <a:p>
            <a:endParaRPr lang="hr-HR" sz="1400" dirty="0"/>
          </a:p>
          <a:p>
            <a:r>
              <a:rPr lang="hr-HR" sz="1400" dirty="0">
                <a:hlinkClick r:id="rId3"/>
              </a:rPr>
              <a:t>http://</a:t>
            </a:r>
            <a:r>
              <a:rPr lang="hr-HR" sz="1400" dirty="0" smtClean="0">
                <a:hlinkClick r:id="rId3"/>
              </a:rPr>
              <a:t>www.bakimliyiz.com/egitim-ve-ogretim/118181-eski-misirlilar-da-matematik-misirllarda-matematik-tarihi.html</a:t>
            </a:r>
            <a:endParaRPr lang="hr-HR" sz="1400" dirty="0"/>
          </a:p>
          <a:p>
            <a:endParaRPr lang="hr-HR" sz="1400" dirty="0" smtClean="0"/>
          </a:p>
          <a:p>
            <a:r>
              <a:rPr lang="hr-HR" sz="1400" dirty="0">
                <a:hlinkClick r:id="rId4"/>
              </a:rPr>
              <a:t>https://</a:t>
            </a:r>
            <a:r>
              <a:rPr lang="hr-HR" sz="1400" dirty="0" smtClean="0">
                <a:hlinkClick r:id="rId4"/>
              </a:rPr>
              <a:t>repozitorij.pmf.unizg.hr/islandora/object/pmf:1408</a:t>
            </a:r>
            <a:endParaRPr lang="hr-HR" sz="1400" dirty="0" smtClean="0"/>
          </a:p>
          <a:p>
            <a:endParaRPr lang="hr-HR" sz="1400" dirty="0"/>
          </a:p>
          <a:p>
            <a:endParaRPr lang="hr-HR" sz="1400" dirty="0" smtClean="0"/>
          </a:p>
          <a:p>
            <a:endParaRPr lang="hr-HR" sz="1400" dirty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/>
          </a:p>
          <a:p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0864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9779" y="119701"/>
            <a:ext cx="5086026" cy="716878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Razvoj matematike</a:t>
            </a:r>
            <a:endParaRPr lang="hr-HR" sz="32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06060" y="2383277"/>
            <a:ext cx="3944928" cy="3813243"/>
          </a:xfrm>
        </p:spPr>
        <p:txBody>
          <a:bodyPr>
            <a:normAutofit/>
          </a:bodyPr>
          <a:lstStyle/>
          <a:p>
            <a:r>
              <a:rPr lang="hr-HR" sz="2000" dirty="0" smtClean="0"/>
              <a:t>*stari Egipćani poznavali su i koristili matematiku</a:t>
            </a:r>
          </a:p>
          <a:p>
            <a:endParaRPr lang="hr-HR" sz="2000" dirty="0" smtClean="0"/>
          </a:p>
          <a:p>
            <a:r>
              <a:rPr lang="hr-HR" sz="2000" dirty="0" smtClean="0"/>
              <a:t>*računanje </a:t>
            </a:r>
            <a:r>
              <a:rPr lang="hr-HR" sz="2000" dirty="0"/>
              <a:t>poreza, trgovina i mjerenje </a:t>
            </a:r>
            <a:r>
              <a:rPr lang="hr-HR" sz="2000" dirty="0" smtClean="0"/>
              <a:t>zemljišta</a:t>
            </a:r>
          </a:p>
          <a:p>
            <a:endParaRPr lang="hr-HR" dirty="0" smtClean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r="3922"/>
          <a:stretch>
            <a:fillRect/>
          </a:stretch>
        </p:blipFill>
        <p:spPr>
          <a:xfrm>
            <a:off x="4587530" y="1775299"/>
            <a:ext cx="7163044" cy="4041843"/>
          </a:xfrm>
        </p:spPr>
      </p:pic>
    </p:spTree>
    <p:extLst>
      <p:ext uri="{BB962C8B-B14F-4D97-AF65-F5344CB8AC3E}">
        <p14:creationId xmlns:p14="http://schemas.microsoft.com/office/powerpoint/2010/main" val="1757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191" y="282102"/>
            <a:ext cx="7441660" cy="1313234"/>
          </a:xfrm>
        </p:spPr>
        <p:txBody>
          <a:bodyPr>
            <a:noAutofit/>
          </a:bodyPr>
          <a:lstStyle/>
          <a:p>
            <a:r>
              <a:rPr lang="hr-HR" sz="2800" dirty="0"/>
              <a:t>O matematici drevnog Egipta najviše doznajemo iz dva drevna papirusa:</a:t>
            </a:r>
            <a:br>
              <a:rPr lang="hr-HR" sz="2800" dirty="0"/>
            </a:br>
            <a:endParaRPr lang="hr-HR" sz="28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452" y="1238048"/>
            <a:ext cx="4736036" cy="5504042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505838" y="1955260"/>
            <a:ext cx="5058383" cy="4069619"/>
          </a:xfrm>
        </p:spPr>
        <p:txBody>
          <a:bodyPr/>
          <a:lstStyle/>
          <a:p>
            <a:r>
              <a:rPr lang="hr-HR" sz="2400" b="1" dirty="0" smtClean="0"/>
              <a:t>AHMESOV </a:t>
            </a:r>
            <a:r>
              <a:rPr lang="hr-HR" sz="2400" b="1" dirty="0"/>
              <a:t>ILI </a:t>
            </a:r>
            <a:r>
              <a:rPr lang="hr-HR" sz="2400" b="1" dirty="0" smtClean="0"/>
              <a:t>RHINDOV</a:t>
            </a:r>
          </a:p>
          <a:p>
            <a:r>
              <a:rPr lang="hr-HR" sz="2000" dirty="0"/>
              <a:t>*</a:t>
            </a:r>
            <a:r>
              <a:rPr lang="hr-HR" sz="2000" dirty="0" smtClean="0"/>
              <a:t>čuva </a:t>
            </a:r>
            <a:r>
              <a:rPr lang="hr-HR" sz="2000" dirty="0"/>
              <a:t>se u British </a:t>
            </a:r>
            <a:r>
              <a:rPr lang="hr-HR" sz="2000" dirty="0" smtClean="0"/>
              <a:t>Museum-u u Londonu</a:t>
            </a:r>
          </a:p>
          <a:p>
            <a:endParaRPr lang="hr-HR" sz="2000" dirty="0" smtClean="0"/>
          </a:p>
          <a:p>
            <a:r>
              <a:rPr lang="hr-HR" sz="2000" dirty="0"/>
              <a:t>*</a:t>
            </a:r>
            <a:r>
              <a:rPr lang="hr-HR" sz="2000" dirty="0" smtClean="0"/>
              <a:t>1650</a:t>
            </a:r>
            <a:r>
              <a:rPr lang="hr-HR" sz="2000" dirty="0"/>
              <a:t>. g.pr. Kr. </a:t>
            </a:r>
            <a:endParaRPr lang="hr-HR" sz="2000" dirty="0" smtClean="0"/>
          </a:p>
          <a:p>
            <a:endParaRPr lang="hr-HR" sz="2000" dirty="0" smtClean="0"/>
          </a:p>
          <a:p>
            <a:r>
              <a:rPr lang="hr-HR" sz="2000" dirty="0"/>
              <a:t>*</a:t>
            </a:r>
            <a:r>
              <a:rPr lang="hr-HR" sz="2000" dirty="0" smtClean="0"/>
              <a:t>širok </a:t>
            </a:r>
            <a:r>
              <a:rPr lang="hr-HR" sz="2000" dirty="0"/>
              <a:t>30 cm, dugačak </a:t>
            </a:r>
            <a:r>
              <a:rPr lang="hr-HR" sz="2000" dirty="0" smtClean="0"/>
              <a:t>6m</a:t>
            </a:r>
          </a:p>
          <a:p>
            <a:endParaRPr lang="hr-HR" sz="2000" dirty="0" smtClean="0"/>
          </a:p>
          <a:p>
            <a:r>
              <a:rPr lang="hr-HR" sz="2000" dirty="0"/>
              <a:t>*</a:t>
            </a:r>
            <a:r>
              <a:rPr lang="hr-HR" sz="2000" dirty="0" smtClean="0"/>
              <a:t> </a:t>
            </a:r>
            <a:r>
              <a:rPr lang="hr-HR" sz="2000" dirty="0"/>
              <a:t>85 matematičkih problema</a:t>
            </a:r>
          </a:p>
          <a:p>
            <a:endParaRPr lang="hr-HR" sz="2000" dirty="0"/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67179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41" y="145916"/>
            <a:ext cx="7192425" cy="1386192"/>
          </a:xfrm>
        </p:spPr>
        <p:txBody>
          <a:bodyPr>
            <a:noAutofit/>
          </a:bodyPr>
          <a:lstStyle/>
          <a:p>
            <a:r>
              <a:rPr lang="hr-HR" sz="2800" dirty="0"/>
              <a:t>O matematici drevnog Egipta najviše doznajemo iz dva drevna papirusa:</a:t>
            </a:r>
            <a:br>
              <a:rPr lang="hr-HR" sz="2800" dirty="0"/>
            </a:br>
            <a:endParaRPr lang="hr-HR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2647" y="1819073"/>
            <a:ext cx="5846323" cy="4576864"/>
          </a:xfrm>
        </p:spPr>
        <p:txBody>
          <a:bodyPr/>
          <a:lstStyle/>
          <a:p>
            <a:r>
              <a:rPr lang="hr-HR" sz="2400" b="1" dirty="0"/>
              <a:t>MOSKOVSKI </a:t>
            </a:r>
            <a:r>
              <a:rPr lang="hr-HR" sz="2400" b="1" dirty="0" smtClean="0"/>
              <a:t>PAPIRUS</a:t>
            </a:r>
          </a:p>
          <a:p>
            <a:r>
              <a:rPr lang="hr-HR" sz="2000" dirty="0" smtClean="0"/>
              <a:t>*čuva </a:t>
            </a:r>
            <a:r>
              <a:rPr lang="hr-HR" sz="2000" dirty="0"/>
              <a:t>se u Muzeju likovnih umjetnosti u Moskvi</a:t>
            </a:r>
            <a:endParaRPr lang="hr-HR" sz="2000" dirty="0" smtClean="0"/>
          </a:p>
          <a:p>
            <a:endParaRPr lang="hr-HR" sz="2000" dirty="0"/>
          </a:p>
          <a:p>
            <a:r>
              <a:rPr lang="hr-HR" sz="2000" dirty="0" smtClean="0"/>
              <a:t>*oko </a:t>
            </a:r>
            <a:r>
              <a:rPr lang="hr-HR" sz="2000" dirty="0"/>
              <a:t>1850. g.pr. Kr</a:t>
            </a:r>
            <a:r>
              <a:rPr lang="hr-HR" sz="2000" dirty="0" smtClean="0"/>
              <a:t>.</a:t>
            </a:r>
          </a:p>
          <a:p>
            <a:endParaRPr lang="hr-HR" sz="2000" dirty="0"/>
          </a:p>
          <a:p>
            <a:pPr lvl="0"/>
            <a:r>
              <a:rPr lang="hr-HR" sz="2000" dirty="0" smtClean="0"/>
              <a:t>*širok </a:t>
            </a:r>
            <a:r>
              <a:rPr lang="hr-HR" sz="2000" dirty="0"/>
              <a:t>8 cm, dugačak </a:t>
            </a:r>
            <a:r>
              <a:rPr lang="hr-HR" sz="2000" dirty="0" smtClean="0"/>
              <a:t>6m</a:t>
            </a:r>
          </a:p>
          <a:p>
            <a:pPr lvl="0"/>
            <a:endParaRPr lang="hr-HR" sz="2000" dirty="0"/>
          </a:p>
          <a:p>
            <a:pPr lvl="0"/>
            <a:r>
              <a:rPr lang="hr-HR" sz="2000" dirty="0" smtClean="0"/>
              <a:t>*25 </a:t>
            </a:r>
            <a:r>
              <a:rPr lang="hr-HR" sz="2000" dirty="0"/>
              <a:t>matematičkih problema</a:t>
            </a:r>
          </a:p>
          <a:p>
            <a:endParaRPr lang="hr-HR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r="12308"/>
          <a:stretch>
            <a:fillRect/>
          </a:stretch>
        </p:blipFill>
        <p:spPr>
          <a:xfrm>
            <a:off x="6333416" y="1259091"/>
            <a:ext cx="5203825" cy="5434012"/>
          </a:xfrm>
        </p:spPr>
      </p:pic>
    </p:spTree>
    <p:extLst>
      <p:ext uri="{BB962C8B-B14F-4D97-AF65-F5344CB8AC3E}">
        <p14:creationId xmlns:p14="http://schemas.microsoft.com/office/powerpoint/2010/main" val="112640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6665" y="689042"/>
            <a:ext cx="3913156" cy="614464"/>
          </a:xfrm>
        </p:spPr>
        <p:txBody>
          <a:bodyPr/>
          <a:lstStyle/>
          <a:p>
            <a:r>
              <a:rPr lang="hr-HR" sz="3200" b="1" dirty="0"/>
              <a:t>Hijeroglifsko pismo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04" y="1634248"/>
            <a:ext cx="6392356" cy="419700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36665" y="1634248"/>
            <a:ext cx="3819353" cy="4390632"/>
          </a:xfrm>
        </p:spPr>
        <p:txBody>
          <a:bodyPr>
            <a:normAutofit/>
          </a:bodyPr>
          <a:lstStyle/>
          <a:p>
            <a:r>
              <a:rPr lang="hr-HR" sz="2000" dirty="0" smtClean="0"/>
              <a:t>*sadrži više </a:t>
            </a:r>
            <a:r>
              <a:rPr lang="hr-HR" sz="2000" dirty="0"/>
              <a:t>stotina znakova u </a:t>
            </a:r>
            <a:r>
              <a:rPr lang="hr-HR" sz="2000" dirty="0" smtClean="0"/>
              <a:t> obliku </a:t>
            </a:r>
            <a:r>
              <a:rPr lang="hr-HR" sz="2000" dirty="0"/>
              <a:t>slika koje simboliziraju </a:t>
            </a:r>
            <a:r>
              <a:rPr lang="hr-HR" sz="2000" dirty="0" smtClean="0"/>
              <a:t>rije</a:t>
            </a:r>
            <a:r>
              <a:rPr lang="hr-HR" sz="2000" dirty="0"/>
              <a:t>č</a:t>
            </a:r>
            <a:r>
              <a:rPr lang="hr-HR" sz="2000" dirty="0" smtClean="0"/>
              <a:t>i</a:t>
            </a:r>
            <a:r>
              <a:rPr lang="hr-HR" sz="2000" dirty="0"/>
              <a:t>, </a:t>
            </a:r>
            <a:r>
              <a:rPr lang="hr-HR" sz="2000" dirty="0" smtClean="0"/>
              <a:t>slogove ili slova</a:t>
            </a:r>
          </a:p>
          <a:p>
            <a:endParaRPr lang="hr-HR" sz="2000" dirty="0" smtClean="0"/>
          </a:p>
          <a:p>
            <a:r>
              <a:rPr lang="hr-HR" sz="2000" dirty="0" smtClean="0"/>
              <a:t>*prvo pismo kojim su pisali stari Egipćani</a:t>
            </a:r>
          </a:p>
          <a:p>
            <a:endParaRPr lang="hr-HR" sz="2000" dirty="0"/>
          </a:p>
          <a:p>
            <a:r>
              <a:rPr lang="hr-HR" sz="2000" dirty="0" smtClean="0"/>
              <a:t>*pisali zdesna na lijevo ili ponekad odozgo prema dolje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33305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*hijeroglifi – razni simboli</a:t>
            </a:r>
            <a:r>
              <a:rPr lang="hr-HR" sz="3600" dirty="0" smtClean="0"/>
              <a:t> </a:t>
            </a:r>
            <a:r>
              <a:rPr lang="hr-HR" sz="2800" dirty="0" smtClean="0"/>
              <a:t>i sličice</a:t>
            </a:r>
            <a:endParaRPr lang="hr-HR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11" y="1342417"/>
            <a:ext cx="6626720" cy="5142335"/>
          </a:xfrm>
        </p:spPr>
      </p:pic>
    </p:spTree>
    <p:extLst>
      <p:ext uri="{BB962C8B-B14F-4D97-AF65-F5344CB8AC3E}">
        <p14:creationId xmlns:p14="http://schemas.microsoft.com/office/powerpoint/2010/main" val="101673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08" y="290158"/>
            <a:ext cx="10890893" cy="1400530"/>
          </a:xfrm>
        </p:spPr>
        <p:txBody>
          <a:bodyPr/>
          <a:lstStyle/>
          <a:p>
            <a:r>
              <a:rPr lang="hr-HR" dirty="0"/>
              <a:t>E</a:t>
            </a:r>
            <a:r>
              <a:rPr lang="hr-HR" dirty="0" smtClean="0"/>
              <a:t>gipatski brojevni sustav – 3000. g.pr.Kr.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69008" y="1215957"/>
            <a:ext cx="7124013" cy="1298643"/>
          </a:xfrm>
        </p:spPr>
        <p:txBody>
          <a:bodyPr>
            <a:normAutofit fontScale="92500" lnSpcReduction="20000"/>
          </a:bodyPr>
          <a:lstStyle/>
          <a:p>
            <a:endParaRPr lang="hr-HR" sz="2800" dirty="0"/>
          </a:p>
          <a:p>
            <a:r>
              <a:rPr lang="hr-HR" sz="2800" dirty="0" smtClean="0"/>
              <a:t>* brojevi su se označavali hijeroglifima</a:t>
            </a:r>
          </a:p>
          <a:p>
            <a:r>
              <a:rPr lang="hr-HR" sz="2800" dirty="0"/>
              <a:t> </a:t>
            </a:r>
            <a:r>
              <a:rPr lang="hr-HR" sz="2800" dirty="0" smtClean="0"/>
              <a:t>  koji su bili inspirirani životom i prirodom</a:t>
            </a:r>
          </a:p>
          <a:p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8" y="2639802"/>
            <a:ext cx="7124013" cy="305314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2017" y="1690688"/>
            <a:ext cx="2884252" cy="823912"/>
          </a:xfrm>
        </p:spPr>
        <p:txBody>
          <a:bodyPr/>
          <a:lstStyle/>
          <a:p>
            <a:r>
              <a:rPr lang="hr-HR" sz="2800" dirty="0" smtClean="0"/>
              <a:t> * baza 10</a:t>
            </a:r>
          </a:p>
          <a:p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017" y="2102644"/>
            <a:ext cx="2512962" cy="4523332"/>
          </a:xfrm>
        </p:spPr>
      </p:pic>
    </p:spTree>
    <p:extLst>
      <p:ext uri="{BB962C8B-B14F-4D97-AF65-F5344CB8AC3E}">
        <p14:creationId xmlns:p14="http://schemas.microsoft.com/office/powerpoint/2010/main" val="88406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96196" y="261025"/>
            <a:ext cx="4388420" cy="702013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7044" y="163512"/>
            <a:ext cx="4576454" cy="642478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291830" y="1050588"/>
            <a:ext cx="5233481" cy="4974292"/>
          </a:xfrm>
        </p:spPr>
        <p:txBody>
          <a:bodyPr>
            <a:normAutofit/>
          </a:bodyPr>
          <a:lstStyle/>
          <a:p>
            <a:r>
              <a:rPr lang="pl-PL" sz="2000" dirty="0"/>
              <a:t>*najjednostavnije je bilo brojiti na prste </a:t>
            </a:r>
            <a:r>
              <a:rPr lang="pl-PL" sz="2000" dirty="0">
                <a:sym typeface="Wingdings" panose="05000000000000000000" pitchFamily="2" charset="2"/>
              </a:rPr>
              <a:t> </a:t>
            </a:r>
            <a:r>
              <a:rPr lang="pl-PL" sz="2000" b="1" dirty="0">
                <a:sym typeface="Wingdings" panose="05000000000000000000" pitchFamily="2" charset="2"/>
              </a:rPr>
              <a:t>dekadski brojevni sustav</a:t>
            </a:r>
          </a:p>
          <a:p>
            <a:endParaRPr lang="pl-PL" sz="2000" b="1" dirty="0" smtClean="0">
              <a:sym typeface="Wingdings" panose="05000000000000000000" pitchFamily="2" charset="2"/>
            </a:endParaRPr>
          </a:p>
          <a:p>
            <a:endParaRPr lang="pl-PL" sz="2000" b="1" dirty="0">
              <a:sym typeface="Wingdings" panose="05000000000000000000" pitchFamily="2" charset="2"/>
            </a:endParaRPr>
          </a:p>
          <a:p>
            <a:r>
              <a:rPr lang="pl-PL" sz="2000" dirty="0"/>
              <a:t>*sve ostale brojeve prikazivali su pomoću </a:t>
            </a:r>
            <a:r>
              <a:rPr lang="pl-PL" sz="2000" dirty="0" smtClean="0"/>
              <a:t>potencija </a:t>
            </a:r>
            <a:r>
              <a:rPr lang="pl-PL" sz="2000" dirty="0"/>
              <a:t>broja 10</a:t>
            </a:r>
            <a:endParaRPr lang="hr-HR" sz="2000" dirty="0"/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12506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6195" y="348575"/>
            <a:ext cx="4701099" cy="468548"/>
          </a:xfrm>
        </p:spPr>
        <p:txBody>
          <a:bodyPr/>
          <a:lstStyle/>
          <a:p>
            <a:r>
              <a:rPr lang="hr-HR" b="1" i="1" dirty="0" smtClean="0"/>
              <a:t>Kako su zapisivali brojeve</a:t>
            </a:r>
            <a:r>
              <a:rPr lang="hr-HR" b="1" dirty="0" smtClean="0"/>
              <a:t>?</a:t>
            </a:r>
            <a:endParaRPr lang="hr-HR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6727" y="3011492"/>
            <a:ext cx="6326628" cy="168288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96196" y="1536971"/>
            <a:ext cx="8183600" cy="107977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*brojevi </a:t>
            </a:r>
            <a:r>
              <a:rPr lang="pl-PL" sz="2000" dirty="0"/>
              <a:t>od 1 do 9 </a:t>
            </a:r>
            <a:r>
              <a:rPr lang="pl-PL" sz="2000" dirty="0" smtClean="0"/>
              <a:t>ozna</a:t>
            </a:r>
            <a:r>
              <a:rPr lang="pl-PL" sz="2000" dirty="0"/>
              <a:t>č</a:t>
            </a:r>
            <a:r>
              <a:rPr lang="pl-PL" sz="2000" dirty="0" smtClean="0"/>
              <a:t>avali </a:t>
            </a:r>
            <a:r>
              <a:rPr lang="pl-PL" sz="2000" dirty="0"/>
              <a:t>su se vertikalnim </a:t>
            </a:r>
            <a:r>
              <a:rPr lang="pl-PL" sz="2000" dirty="0" smtClean="0"/>
              <a:t>potezima</a:t>
            </a:r>
          </a:p>
          <a:p>
            <a:r>
              <a:rPr lang="pl-PL" sz="2000" smtClean="0"/>
              <a:t>*grupiranje </a:t>
            </a:r>
            <a:endParaRPr lang="hr-HR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355" y="3011492"/>
            <a:ext cx="3097147" cy="168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1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647</TotalTime>
  <Words>488</Words>
  <Application>Microsoft Office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Wingdings</vt:lpstr>
      <vt:lpstr>Wingdings 3</vt:lpstr>
      <vt:lpstr>Ion</vt:lpstr>
      <vt:lpstr>  Egipatski brojevni             sustav </vt:lpstr>
      <vt:lpstr>Razvoj matematike</vt:lpstr>
      <vt:lpstr>O matematici drevnog Egipta najviše doznajemo iz dva drevna papirusa: </vt:lpstr>
      <vt:lpstr>O matematici drevnog Egipta najviše doznajemo iz dva drevna papirusa: </vt:lpstr>
      <vt:lpstr>Hijeroglifsko pismo</vt:lpstr>
      <vt:lpstr>*hijeroglifi – razni simboli i sličice</vt:lpstr>
      <vt:lpstr>Egipatski brojevni sustav – 3000. g.pr.Kr.</vt:lpstr>
      <vt:lpstr>PowerPoint Presentation</vt:lpstr>
      <vt:lpstr>Kako su zapisivali brojeve?</vt:lpstr>
      <vt:lpstr>Kako su zapisivali brojeve?   *broj 10 je potkova koja ima deset rupa     *broj 100 je uže za mjerenje od sto lakata duljine     *broj 1 000 predstavlja lopoč jer ih je na tisuće prekrivalo jezera  </vt:lpstr>
      <vt:lpstr>Kako su zapisivali brojeve?  *broj 10 000 je prst     * broj 100 000 je gušterica zbog velikog broja u kojem su nastanjivale obalu Nila nakon poplave    *broj 1 000 000 je božanstvo/čovjek koji drži ruke prema nebu     *nisu imali znak za nulu, ostavljali su prazan prostor na mjestu gdje bi trebala biti </vt:lpstr>
      <vt:lpstr>*aditivni brojevni sustav - predočavanje brojeva zbrajanjem vrijednosti pojedinih znakova ili riječi niza  </vt:lpstr>
      <vt:lpstr>Primjer 2:  3 149= 9*1 + 4*10 + 1*100 + 3*1 000    </vt:lpstr>
      <vt:lpstr>*Egipatski brojevni sustav nije pozicijski</vt:lpstr>
      <vt:lpstr>Zapis broja 276 odozgo prema dolje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Egipatski brojevni sustav </dc:title>
  <dc:creator>Marijana</dc:creator>
  <cp:lastModifiedBy>Marijana</cp:lastModifiedBy>
  <cp:revision>79</cp:revision>
  <dcterms:created xsi:type="dcterms:W3CDTF">2021-02-28T09:24:47Z</dcterms:created>
  <dcterms:modified xsi:type="dcterms:W3CDTF">2021-03-02T08:12:12Z</dcterms:modified>
</cp:coreProperties>
</file>