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8EEC-8F5F-46B2-B724-ECB65D15FC91}" v="159" dt="2022-12-03T19:22:36.417"/>
    <p1510:client id="{B84A1ABF-15B0-D5E7-A4FC-485ABABF3A38}" v="23" dt="2022-12-04T16:24:10.168"/>
    <p1510:client id="{E0DBA521-A490-428F-8472-C02EF2E37721}" v="1055" dt="2022-11-27T17:42:50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31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3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60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82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7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742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92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27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39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16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7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15" r:id="rId6"/>
    <p:sldLayoutId id="2147483811" r:id="rId7"/>
    <p:sldLayoutId id="2147483812" r:id="rId8"/>
    <p:sldLayoutId id="2147483813" r:id="rId9"/>
    <p:sldLayoutId id="2147483814" r:id="rId10"/>
    <p:sldLayoutId id="214748381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fil-klett.hr/dan-broja-p-0" TargetMode="External"/><Relationship Id="rId2" Type="http://schemas.openxmlformats.org/officeDocument/2006/relationships/hyperlink" Target="https://hr.wikipedia.org/wiki/Pi_(broj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://blog.dnevnik.hr/enews24/2013/05/index" TargetMode="Externa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lse.rs/broj-pi-kroz-vekove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-tudo.blogspot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rcast.fr/femme/parfum-homme-pie-6326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sciclopedia.org/wiki/Johann_Heinrich_Lambert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34">
            <a:extLst>
              <a:ext uri="{FF2B5EF4-FFF2-40B4-BE49-F238E27FC236}">
                <a16:creationId xmlns:a16="http://schemas.microsoft.com/office/drawing/2014/main" id="{F0CAFDA3-320A-C24D-A7A1-20C1267EC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231D73A-BA91-794F-8C09-4F4B41A6D0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0EBDB1D-17AA-8140-B216-35CBA8C9E4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55" name="Freeform 34">
              <a:extLst>
                <a:ext uri="{FF2B5EF4-FFF2-40B4-BE49-F238E27FC236}">
                  <a16:creationId xmlns:a16="http://schemas.microsoft.com/office/drawing/2014/main" id="{98E3FFBE-BCB2-4744-8CA3-BC11F11AD4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 36">
              <a:extLst>
                <a:ext uri="{FF2B5EF4-FFF2-40B4-BE49-F238E27FC236}">
                  <a16:creationId xmlns:a16="http://schemas.microsoft.com/office/drawing/2014/main" id="{BBD5B432-1551-644A-B937-54EFF42011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 38">
              <a:extLst>
                <a:ext uri="{FF2B5EF4-FFF2-40B4-BE49-F238E27FC236}">
                  <a16:creationId xmlns:a16="http://schemas.microsoft.com/office/drawing/2014/main" id="{BDCFB512-5A0E-0143-B5B7-6A965E100B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0">
              <a:extLst>
                <a:ext uri="{FF2B5EF4-FFF2-40B4-BE49-F238E27FC236}">
                  <a16:creationId xmlns:a16="http://schemas.microsoft.com/office/drawing/2014/main" id="{EEDAA716-EDDF-5941-A55E-C12C893A39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93280" y="770890"/>
            <a:ext cx="4133560" cy="126898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/>
              <a:t>BROJ PI</a:t>
            </a:r>
            <a:br>
              <a:rPr lang="en-US" sz="4000"/>
            </a:br>
            <a:endParaRPr lang="en-US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93280" y="2160016"/>
            <a:ext cx="4133560" cy="360121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Elisandro </a:t>
            </a:r>
            <a:r>
              <a:rPr lang="en-US" dirty="0" err="1"/>
              <a:t>Kožina</a:t>
            </a:r>
            <a:r>
              <a:rPr lang="en-US" dirty="0"/>
              <a:t> Aranha Pinheiro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Zvonimir </a:t>
            </a:r>
            <a:r>
              <a:rPr lang="en-US" dirty="0" err="1"/>
              <a:t>Kožina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OŠ </a:t>
            </a:r>
            <a:r>
              <a:rPr lang="en-US" dirty="0" err="1"/>
              <a:t>Pušća</a:t>
            </a:r>
            <a:r>
              <a:rPr lang="en-US" dirty="0"/>
              <a:t>, 8.b</a:t>
            </a:r>
          </a:p>
          <a:p>
            <a:endParaRPr lang="en-US" dirty="0"/>
          </a:p>
        </p:txBody>
      </p:sp>
      <p:pic>
        <p:nvPicPr>
          <p:cNvPr id="4" name="Picture 3" descr="Cloudy oil paint art">
            <a:extLst>
              <a:ext uri="{FF2B5EF4-FFF2-40B4-BE49-F238E27FC236}">
                <a16:creationId xmlns:a16="http://schemas.microsoft.com/office/drawing/2014/main" id="{BB540C6A-2206-1480-2FF6-EECDC11D1E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576" b="-2"/>
          <a:stretch/>
        </p:blipFill>
        <p:spPr>
          <a:xfrm>
            <a:off x="20" y="1"/>
            <a:ext cx="6927143" cy="6857999"/>
          </a:xfrm>
          <a:prstGeom prst="rect">
            <a:avLst/>
          </a:prstGeom>
        </p:spPr>
      </p:pic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93279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E0C917-24B8-814D-A85A-4B77564A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4" y="765768"/>
            <a:ext cx="6402597" cy="106324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Broj pi opisan pomoću jedinične kružnice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FFF971-DAC9-F44B-9F22-4B030B6B61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2E3E7145-2B02-8142-A82F-FFCA717D61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Freeform 41">
              <a:extLst>
                <a:ext uri="{FF2B5EF4-FFF2-40B4-BE49-F238E27FC236}">
                  <a16:creationId xmlns:a16="http://schemas.microsoft.com/office/drawing/2014/main" id="{33EA453D-E925-4C4C-A1E9-D54E82602D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CBA4AF6C-8831-A34A-91A3-CC6ED3566B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8B12A352-6C2B-B94E-82E0-45D881BB7C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420F8F9-2728-9513-1E94-975D8D1C47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1489" y="2301746"/>
            <a:ext cx="10885620" cy="3447113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1D4F49C-5EE1-6C4F-858E-AE02CC2CD5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614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FBE756-F8F7-DFA6-B328-87A973F5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18677" cy="1268984"/>
          </a:xfrm>
        </p:spPr>
        <p:txBody>
          <a:bodyPr>
            <a:normAutofit/>
          </a:bodyPr>
          <a:lstStyle/>
          <a:p>
            <a:r>
              <a:rPr lang="en-US" dirty="0" err="1"/>
              <a:t>Popis</a:t>
            </a:r>
            <a:r>
              <a:rPr lang="en-US" dirty="0"/>
              <a:t>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F1A9F-D68B-0407-D747-ADCC73B71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18677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ea typeface="+mn-lt"/>
                <a:cs typeface="+mn-lt"/>
                <a:hlinkClick r:id="rId2"/>
              </a:rPr>
              <a:t>https://hr.wikipedia.org/wiki/Pi_(broj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+mn-lt"/>
                <a:cs typeface="+mn-lt"/>
                <a:hlinkClick r:id="rId3"/>
              </a:rPr>
              <a:t>https://www.profil-klett.hr/dan-broja-p-0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dirty="0">
                <a:ea typeface="+mn-lt"/>
                <a:cs typeface="+mn-lt"/>
              </a:rPr>
              <a:t>ezadar.net.hr/sci-tech/4087588/</a:t>
            </a:r>
            <a:r>
              <a:rPr lang="en-US" dirty="0" err="1">
                <a:ea typeface="+mn-lt"/>
                <a:cs typeface="+mn-lt"/>
              </a:rPr>
              <a:t>superracunalom</a:t>
            </a:r>
            <a:r>
              <a:rPr lang="en-US" dirty="0">
                <a:ea typeface="+mn-lt"/>
                <a:cs typeface="+mn-lt"/>
              </a:rPr>
              <a:t>-</a:t>
            </a:r>
            <a:r>
              <a:rPr lang="en-US" dirty="0" err="1">
                <a:ea typeface="+mn-lt"/>
                <a:cs typeface="+mn-lt"/>
              </a:rPr>
              <a:t>izracunali</a:t>
            </a:r>
            <a:r>
              <a:rPr lang="en-US" dirty="0">
                <a:ea typeface="+mn-lt"/>
                <a:cs typeface="+mn-lt"/>
              </a:rPr>
              <a:t>-pi-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-</a:t>
            </a:r>
            <a:r>
              <a:rPr lang="en-US" dirty="0" err="1">
                <a:ea typeface="+mn-lt"/>
                <a:cs typeface="+mn-lt"/>
              </a:rPr>
              <a:t>rekordan-broj</a:t>
            </a:r>
            <a:r>
              <a:rPr lang="en-US" dirty="0">
                <a:ea typeface="+mn-lt"/>
                <a:cs typeface="+mn-lt"/>
              </a:rPr>
              <a:t>-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/>
          </a:p>
          <a:p>
            <a:pPr marL="0" indent="0">
              <a:lnSpc>
                <a:spcPct val="90000"/>
              </a:lnSpc>
              <a:buNone/>
            </a:pPr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1867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FD251E3-961F-2440-B872-1D26671822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5558ED88-23E3-3941-8644-676CD732E7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24B1447F-72DA-384E-9D7D-C33A13EF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23">
              <a:extLst>
                <a:ext uri="{FF2B5EF4-FFF2-40B4-BE49-F238E27FC236}">
                  <a16:creationId xmlns:a16="http://schemas.microsoft.com/office/drawing/2014/main" id="{86089DDC-F160-E24D-A726-0082953C09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24">
              <a:extLst>
                <a:ext uri="{FF2B5EF4-FFF2-40B4-BE49-F238E27FC236}">
                  <a16:creationId xmlns:a16="http://schemas.microsoft.com/office/drawing/2014/main" id="{1A211FA8-50B3-3C4E-A234-1580EA200A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25">
              <a:extLst>
                <a:ext uri="{FF2B5EF4-FFF2-40B4-BE49-F238E27FC236}">
                  <a16:creationId xmlns:a16="http://schemas.microsoft.com/office/drawing/2014/main" id="{6A73788D-F322-0047-BF9E-A8E69D8454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26">
              <a:extLst>
                <a:ext uri="{FF2B5EF4-FFF2-40B4-BE49-F238E27FC236}">
                  <a16:creationId xmlns:a16="http://schemas.microsoft.com/office/drawing/2014/main" id="{7E90A8A1-A164-EA41-86BB-1668931793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894343D-4C51-384E-BEC6-1517A940C0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>
            <a:extLst>
              <a:ext uri="{FF2B5EF4-FFF2-40B4-BE49-F238E27FC236}">
                <a16:creationId xmlns:a16="http://schemas.microsoft.com/office/drawing/2014/main" id="{B72E9533-5D80-9CE9-9D15-9E616D7B228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 l="10685" r="22813" b="-2"/>
          <a:stretch/>
        </p:blipFill>
        <p:spPr>
          <a:xfrm>
            <a:off x="6230213" y="768334"/>
            <a:ext cx="5318776" cy="5318776"/>
          </a:xfrm>
          <a:custGeom>
            <a:avLst/>
            <a:gdLst/>
            <a:ahLst/>
            <a:cxnLst/>
            <a:rect l="l" t="t" r="r" b="b"/>
            <a:pathLst>
              <a:path w="5768526" h="5768526">
                <a:moveTo>
                  <a:pt x="2884263" y="0"/>
                </a:moveTo>
                <a:cubicBezTo>
                  <a:pt x="4477197" y="0"/>
                  <a:pt x="5768526" y="1291329"/>
                  <a:pt x="5768526" y="2884263"/>
                </a:cubicBezTo>
                <a:cubicBezTo>
                  <a:pt x="5768526" y="4477197"/>
                  <a:pt x="4477197" y="5768526"/>
                  <a:pt x="2884263" y="5768526"/>
                </a:cubicBezTo>
                <a:cubicBezTo>
                  <a:pt x="1291329" y="5768526"/>
                  <a:pt x="0" y="4477197"/>
                  <a:pt x="0" y="2884263"/>
                </a:cubicBezTo>
                <a:cubicBezTo>
                  <a:pt x="0" y="1291329"/>
                  <a:pt x="1291329" y="0"/>
                  <a:pt x="2884263" y="0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285F10-D957-C7B0-451F-CE8BFFA80216}"/>
              </a:ext>
            </a:extLst>
          </p:cNvPr>
          <p:cNvSpPr txBox="1"/>
          <p:nvPr/>
        </p:nvSpPr>
        <p:spPr>
          <a:xfrm>
            <a:off x="9525886" y="6657945"/>
            <a:ext cx="266611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12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A30AD6-3E29-34DB-3D9B-DC27DD1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4133560" cy="1268984"/>
          </a:xfrm>
        </p:spPr>
        <p:txBody>
          <a:bodyPr>
            <a:normAutofit/>
          </a:bodyPr>
          <a:lstStyle/>
          <a:p>
            <a:r>
              <a:rPr lang="en-US" dirty="0"/>
              <a:t>DEFINICIJA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C6CE2-4A0E-994E-CD4B-965160FBE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1" y="2160016"/>
            <a:ext cx="4133560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Matematička</a:t>
            </a:r>
            <a:r>
              <a:rPr lang="en-US" dirty="0"/>
              <a:t> </a:t>
            </a:r>
            <a:r>
              <a:rPr lang="en-US" dirty="0" err="1"/>
              <a:t>konstanta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Omjer</a:t>
            </a:r>
            <a:r>
              <a:rPr lang="en-US" dirty="0"/>
              <a:t> </a:t>
            </a:r>
            <a:r>
              <a:rPr lang="en-US" dirty="0" err="1"/>
              <a:t>opsega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promjera</a:t>
            </a:r>
            <a:r>
              <a:rPr lang="en-US" dirty="0"/>
              <a:t> </a:t>
            </a:r>
            <a:r>
              <a:rPr lang="en-US" dirty="0" err="1"/>
              <a:t>kruga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Omjer</a:t>
            </a:r>
            <a:r>
              <a:rPr lang="en-US" dirty="0"/>
              <a:t> </a:t>
            </a:r>
            <a:r>
              <a:rPr lang="en-US" dirty="0" err="1"/>
              <a:t>površine</a:t>
            </a:r>
            <a:r>
              <a:rPr lang="en-US" dirty="0"/>
              <a:t> </a:t>
            </a:r>
            <a:r>
              <a:rPr lang="en-US" dirty="0" err="1"/>
              <a:t>kruga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kvadrata</a:t>
            </a:r>
            <a:r>
              <a:rPr lang="en-US" dirty="0"/>
              <a:t> </a:t>
            </a:r>
            <a:r>
              <a:rPr lang="en-US" dirty="0" err="1"/>
              <a:t>radijusa</a:t>
            </a:r>
            <a:endParaRPr lang="en-US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A picture containing pie chart&#10;&#10;Description automatically generated">
            <a:extLst>
              <a:ext uri="{FF2B5EF4-FFF2-40B4-BE49-F238E27FC236}">
                <a16:creationId xmlns:a16="http://schemas.microsoft.com/office/drawing/2014/main" id="{19C16504-7593-77BD-67B2-E643B9077A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76" r="18302" b="-2"/>
          <a:stretch/>
        </p:blipFill>
        <p:spPr>
          <a:xfrm>
            <a:off x="5263860" y="681645"/>
            <a:ext cx="6273249" cy="5486057"/>
          </a:xfrm>
          <a:prstGeom prst="rect">
            <a:avLst/>
          </a:prstGeom>
        </p:spPr>
      </p:pic>
      <p:grpSp>
        <p:nvGrpSpPr>
          <p:cNvPr id="71" name="Group 70">
            <a:extLst>
              <a:ext uri="{FF2B5EF4-FFF2-40B4-BE49-F238E27FC236}">
                <a16:creationId xmlns:a16="http://schemas.microsoft.com/office/drawing/2014/main" id="{0D40C408-1C95-CC45-87A7-61CE8B1F93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72" name="Freeform 22">
              <a:extLst>
                <a:ext uri="{FF2B5EF4-FFF2-40B4-BE49-F238E27FC236}">
                  <a16:creationId xmlns:a16="http://schemas.microsoft.com/office/drawing/2014/main" id="{064C34AA-742A-4849-8CD3-EBD627656C3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form 24">
              <a:extLst>
                <a:ext uri="{FF2B5EF4-FFF2-40B4-BE49-F238E27FC236}">
                  <a16:creationId xmlns:a16="http://schemas.microsoft.com/office/drawing/2014/main" id="{EC6ED33D-9A7B-5247-BA45-456AE5F3B4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 26">
              <a:extLst>
                <a:ext uri="{FF2B5EF4-FFF2-40B4-BE49-F238E27FC236}">
                  <a16:creationId xmlns:a16="http://schemas.microsoft.com/office/drawing/2014/main" id="{143DF02F-6797-8A48-8141-360A16A575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form 27">
              <a:extLst>
                <a:ext uri="{FF2B5EF4-FFF2-40B4-BE49-F238E27FC236}">
                  <a16:creationId xmlns:a16="http://schemas.microsoft.com/office/drawing/2014/main" id="{FDD14875-9EDB-984E-9EDE-3C3A422D96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098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42FDAC-51E5-C53C-3FE8-C28AD9E1D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4133559" cy="1268984"/>
          </a:xfrm>
        </p:spPr>
        <p:txBody>
          <a:bodyPr>
            <a:normAutofit/>
          </a:bodyPr>
          <a:lstStyle/>
          <a:p>
            <a:r>
              <a:rPr lang="en-US" dirty="0" err="1"/>
              <a:t>Nazivi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78F6F-694F-8A56-75A1-1CDA7ED11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1" y="2160016"/>
            <a:ext cx="4133559" cy="36012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Broj</a:t>
            </a:r>
            <a:r>
              <a:rPr lang="en-US" dirty="0"/>
              <a:t> pi </a:t>
            </a:r>
            <a:endParaRPr lang="en-US"/>
          </a:p>
          <a:p>
            <a:endParaRPr lang="en-US" dirty="0"/>
          </a:p>
          <a:p>
            <a:r>
              <a:rPr lang="en-US" dirty="0" err="1"/>
              <a:t>Arhimedova</a:t>
            </a:r>
            <a:r>
              <a:rPr lang="en-US" dirty="0"/>
              <a:t> </a:t>
            </a:r>
            <a:r>
              <a:rPr lang="en-US" dirty="0" err="1"/>
              <a:t>konstanta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Ludolfov</a:t>
            </a:r>
            <a:r>
              <a:rPr lang="en-US" dirty="0"/>
              <a:t> </a:t>
            </a:r>
            <a:r>
              <a:rPr lang="en-US" dirty="0" err="1"/>
              <a:t>broj</a:t>
            </a:r>
          </a:p>
        </p:txBody>
      </p:sp>
      <p:pic>
        <p:nvPicPr>
          <p:cNvPr id="4" name="Picture 4" descr="Pi Circle Diameter · Free image on Pixabay">
            <a:extLst>
              <a:ext uri="{FF2B5EF4-FFF2-40B4-BE49-F238E27FC236}">
                <a16:creationId xmlns:a16="http://schemas.microsoft.com/office/drawing/2014/main" id="{71E666C3-D845-F20A-9B3D-FF2C85E32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8823" y="681645"/>
            <a:ext cx="5486059" cy="548605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2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A01F17-907D-3541-BBAF-A33828880D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95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5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6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7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8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9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4" name="Rectangle 163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94DF1A55-AC3A-6F77-F096-B7E2AD7962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66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628393"/>
            <a:ext cx="6155707" cy="3601213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9CDC66-7739-BE6A-3398-D73E59FC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378793"/>
            <a:ext cx="5022050" cy="98077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/>
              <a:t>Oznaka i vrijednost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1FE68-97D4-C711-46CD-D1A0465BD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484" y="5459857"/>
            <a:ext cx="11093857" cy="1136043"/>
          </a:xfrm>
        </p:spPr>
        <p:txBody>
          <a:bodyPr vert="horz" lIns="91440" tIns="45720" rIns="91440" bIns="45720" rtlCol="0" anchor="b">
            <a:noAutofit/>
          </a:bodyPr>
          <a:lstStyle/>
          <a:p>
            <a:pPr marL="0" indent="0">
              <a:buNone/>
            </a:pPr>
            <a:r>
              <a:rPr lang="en-US" sz="2800" dirty="0" err="1"/>
              <a:t>Numerička</a:t>
            </a:r>
            <a:r>
              <a:rPr lang="en-US" sz="2800" dirty="0"/>
              <a:t> </a:t>
            </a:r>
            <a:r>
              <a:rPr lang="en-US" sz="2800" dirty="0" err="1"/>
              <a:t>vrijednost</a:t>
            </a:r>
            <a:r>
              <a:rPr lang="en-US" sz="2800" dirty="0"/>
              <a:t> pi je </a:t>
            </a:r>
            <a:r>
              <a:rPr lang="en-US" sz="2800" dirty="0" err="1"/>
              <a:t>približno</a:t>
            </a:r>
            <a:r>
              <a:rPr lang="en-US" sz="2800" dirty="0"/>
              <a:t> 3,14159...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69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0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1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2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3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4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5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76A2E1D-EA89-1AA7-4BCB-DBA1E19BC9AE}"/>
              </a:ext>
            </a:extLst>
          </p:cNvPr>
          <p:cNvSpPr txBox="1"/>
          <p:nvPr/>
        </p:nvSpPr>
        <p:spPr>
          <a:xfrm>
            <a:off x="9351158" y="6657945"/>
            <a:ext cx="284084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396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5D967D-9627-E4DF-92F3-BFC1D5534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768551" cy="1268984"/>
          </a:xfrm>
        </p:spPr>
        <p:txBody>
          <a:bodyPr>
            <a:normAutofit/>
          </a:bodyPr>
          <a:lstStyle/>
          <a:p>
            <a:r>
              <a:rPr lang="en-US" dirty="0" err="1"/>
              <a:t>Primjena</a:t>
            </a:r>
            <a:r>
              <a:rPr lang="en-US" dirty="0"/>
              <a:t> u </a:t>
            </a:r>
            <a:r>
              <a:rPr lang="en-US" dirty="0" err="1"/>
              <a:t>matematici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048BF-FD4A-5744-82EE-89D328A86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7768551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Broj</a:t>
            </a:r>
            <a:r>
              <a:rPr lang="en-US" dirty="0"/>
              <a:t> pi se </a:t>
            </a:r>
            <a:r>
              <a:rPr lang="en-US" dirty="0" err="1"/>
              <a:t>definira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omjer</a:t>
            </a:r>
            <a:r>
              <a:rPr lang="en-US" dirty="0"/>
              <a:t> </a:t>
            </a:r>
            <a:r>
              <a:rPr lang="en-US" dirty="0" err="1"/>
              <a:t>opsega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 smtClean="0"/>
              <a:t>promje</a:t>
            </a:r>
            <a:r>
              <a:rPr lang="hr-HR" dirty="0" smtClean="0"/>
              <a:t>r</a:t>
            </a:r>
            <a:r>
              <a:rPr lang="en-US" dirty="0" smtClean="0"/>
              <a:t>a </a:t>
            </a:r>
            <a:r>
              <a:rPr lang="en-US" dirty="0" err="1"/>
              <a:t>kružnice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 je </a:t>
            </a:r>
            <a:r>
              <a:rPr lang="en-US" dirty="0" err="1"/>
              <a:t>omjer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hr-HR" smtClean="0"/>
              <a:t>ovršine</a:t>
            </a:r>
            <a:r>
              <a:rPr lang="en-US" dirty="0"/>
              <a:t> </a:t>
            </a:r>
            <a:r>
              <a:rPr lang="en-US" dirty="0" err="1"/>
              <a:t>kruga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kvadrata</a:t>
            </a:r>
            <a:r>
              <a:rPr lang="en-US" dirty="0"/>
              <a:t> </a:t>
            </a:r>
            <a:r>
              <a:rPr lang="en-US" dirty="0" err="1"/>
              <a:t>radijusa</a:t>
            </a:r>
            <a:r>
              <a:rPr lang="en-US" dirty="0"/>
              <a:t>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3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5" name="Graphic 5">
            <a:extLst>
              <a:ext uri="{FF2B5EF4-FFF2-40B4-BE49-F238E27FC236}">
                <a16:creationId xmlns:a16="http://schemas.microsoft.com/office/drawing/2014/main" id="{120FE0EA-A88C-A78E-19B1-5F5AFA661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44519" y="1305945"/>
            <a:ext cx="1772154" cy="1369391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61AF3EFE-F7F4-504A-A97D-581253002A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432" y="678477"/>
            <a:ext cx="2624328" cy="2624328"/>
          </a:xfrm>
          <a:prstGeom prst="ellipse">
            <a:avLst/>
          </a:prstGeom>
          <a:noFill/>
          <a:ln w="254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4">
            <a:extLst>
              <a:ext uri="{FF2B5EF4-FFF2-40B4-BE49-F238E27FC236}">
                <a16:creationId xmlns:a16="http://schemas.microsoft.com/office/drawing/2014/main" id="{EF4D8E1B-C176-0921-8A1B-5B25A6EB0D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344519" y="4236626"/>
            <a:ext cx="1773936" cy="126146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76855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7912F7BD-E9D6-6646-AE51-6DA89944F6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9323" y="3555195"/>
            <a:ext cx="2624328" cy="2624328"/>
          </a:xfrm>
          <a:prstGeom prst="ellipse">
            <a:avLst/>
          </a:prstGeom>
          <a:noFill/>
          <a:ln w="254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5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2493DA-4C9D-ABCC-4A85-D28245491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4134538" cy="3927094"/>
          </a:xfrm>
        </p:spPr>
        <p:txBody>
          <a:bodyPr>
            <a:normAutofit/>
          </a:bodyPr>
          <a:lstStyle/>
          <a:p>
            <a:r>
              <a:rPr lang="en-US" dirty="0"/>
              <a:t>Dan </a:t>
            </a:r>
            <a:r>
              <a:rPr lang="en-US" dirty="0" err="1"/>
              <a:t>broja</a:t>
            </a:r>
            <a:r>
              <a:rPr lang="en-US" dirty="0"/>
              <a:t> 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C2BC8-EB4E-4A9D-747C-2468ED735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902" y="889408"/>
            <a:ext cx="7240206" cy="212648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14. </a:t>
            </a:r>
            <a:r>
              <a:rPr lang="en-US" sz="2800" dirty="0" err="1"/>
              <a:t>ožujka</a:t>
            </a:r>
            <a:r>
              <a:rPr lang="en-US" sz="2800" dirty="0"/>
              <a:t> - </a:t>
            </a:r>
            <a:r>
              <a:rPr lang="en-US" sz="2800" dirty="0" err="1"/>
              <a:t>obilježava</a:t>
            </a:r>
            <a:r>
              <a:rPr lang="en-US" sz="2800" dirty="0"/>
              <a:t> se dan </a:t>
            </a:r>
            <a:r>
              <a:rPr lang="en-US" sz="2800" dirty="0" err="1"/>
              <a:t>broja</a:t>
            </a:r>
            <a:r>
              <a:rPr lang="en-US" sz="2800" dirty="0"/>
              <a:t> pi.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Toga dana </a:t>
            </a:r>
            <a:r>
              <a:rPr lang="en-US" sz="2800" dirty="0" err="1"/>
              <a:t>zato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znamenke</a:t>
            </a:r>
            <a:r>
              <a:rPr lang="en-US" sz="2800" dirty="0"/>
              <a:t> 3, 1 </a:t>
            </a:r>
            <a:r>
              <a:rPr lang="en-US" sz="2800" dirty="0" err="1"/>
              <a:t>i</a:t>
            </a:r>
            <a:r>
              <a:rPr lang="en-US" sz="2800" dirty="0"/>
              <a:t> 4 </a:t>
            </a:r>
            <a:r>
              <a:rPr lang="en-US" sz="2800" dirty="0" err="1"/>
              <a:t>najznačajnije</a:t>
            </a:r>
            <a:r>
              <a:rPr lang="en-US" sz="2800" dirty="0"/>
              <a:t> za </a:t>
            </a:r>
            <a:r>
              <a:rPr lang="en-US" sz="2800" dirty="0" err="1"/>
              <a:t>broj</a:t>
            </a:r>
            <a:r>
              <a:rPr lang="en-US" sz="2800" dirty="0"/>
              <a:t> pi u </a:t>
            </a:r>
            <a:r>
              <a:rPr lang="en-US" sz="2800" dirty="0" err="1"/>
              <a:t>decimalnom</a:t>
            </a:r>
            <a:r>
              <a:rPr lang="en-US" sz="2800" dirty="0"/>
              <a:t> </a:t>
            </a:r>
            <a:r>
              <a:rPr lang="en-US" sz="2800" dirty="0" err="1"/>
              <a:t>zapisu</a:t>
            </a:r>
            <a:endParaRPr lang="en-US" sz="280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7" name="Picture 7" descr="Logo&#10;&#10;Description automatically generated">
            <a:extLst>
              <a:ext uri="{FF2B5EF4-FFF2-40B4-BE49-F238E27FC236}">
                <a16:creationId xmlns:a16="http://schemas.microsoft.com/office/drawing/2014/main" id="{0ADA86DD-51CA-62F8-EAEC-DF90DB27B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200140" y="3121121"/>
            <a:ext cx="7155539" cy="2085338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05ADD15B-C747-D340-BF8A-A1DD2A6A93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6" name="Freeform 53">
              <a:extLst>
                <a:ext uri="{FF2B5EF4-FFF2-40B4-BE49-F238E27FC236}">
                  <a16:creationId xmlns:a16="http://schemas.microsoft.com/office/drawing/2014/main" id="{0B0B662E-0152-FD4E-B468-3F3593C151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55">
              <a:extLst>
                <a:ext uri="{FF2B5EF4-FFF2-40B4-BE49-F238E27FC236}">
                  <a16:creationId xmlns:a16="http://schemas.microsoft.com/office/drawing/2014/main" id="{81BFFC99-6B9D-F240-BD39-160F4C5735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57">
              <a:extLst>
                <a:ext uri="{FF2B5EF4-FFF2-40B4-BE49-F238E27FC236}">
                  <a16:creationId xmlns:a16="http://schemas.microsoft.com/office/drawing/2014/main" id="{4DC6AEB9-EEFF-D243-AEE2-42D0F9E53B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58">
              <a:extLst>
                <a:ext uri="{FF2B5EF4-FFF2-40B4-BE49-F238E27FC236}">
                  <a16:creationId xmlns:a16="http://schemas.microsoft.com/office/drawing/2014/main" id="{D89DA958-651D-0049-A549-A9D22E4941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E039F1-6D47-C642-B506-452A83B0AB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67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52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6E0CDB-02C0-926F-1D68-48654BAAB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4133559" cy="126898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Rekordi broja 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D026-AF2F-1C7D-7B47-DAB3EB468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1" y="2160016"/>
            <a:ext cx="4133559" cy="360121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err="1"/>
              <a:t>Znanstvenici</a:t>
            </a:r>
            <a:r>
              <a:rPr lang="en-US"/>
              <a:t> u </a:t>
            </a:r>
            <a:r>
              <a:rPr lang="en-US" err="1"/>
              <a:t>Švicarskoj</a:t>
            </a:r>
            <a:r>
              <a:rPr lang="en-US"/>
              <a:t> </a:t>
            </a:r>
            <a:r>
              <a:rPr lang="en-US" err="1"/>
              <a:t>izračunali</a:t>
            </a:r>
            <a:r>
              <a:rPr lang="en-US"/>
              <a:t> </a:t>
            </a:r>
            <a:r>
              <a:rPr lang="en-US" err="1"/>
              <a:t>vrijednost</a:t>
            </a:r>
            <a:r>
              <a:rPr lang="en-US"/>
              <a:t> </a:t>
            </a:r>
            <a:r>
              <a:rPr lang="en-US" err="1"/>
              <a:t>broja</a:t>
            </a:r>
            <a:r>
              <a:rPr lang="en-US"/>
              <a:t> pi </a:t>
            </a:r>
            <a:r>
              <a:rPr lang="en-US" err="1"/>
              <a:t>na</a:t>
            </a:r>
            <a:r>
              <a:rPr lang="en-US"/>
              <a:t> 62,8 </a:t>
            </a:r>
            <a:r>
              <a:rPr lang="en-US" err="1"/>
              <a:t>bilijuna</a:t>
            </a:r>
            <a:r>
              <a:rPr lang="en-US"/>
              <a:t> </a:t>
            </a:r>
            <a:r>
              <a:rPr lang="en-US" err="1"/>
              <a:t>decimalnih</a:t>
            </a:r>
            <a:r>
              <a:rPr lang="en-US"/>
              <a:t> </a:t>
            </a:r>
            <a:r>
              <a:rPr lang="en-US" err="1"/>
              <a:t>mjesta</a:t>
            </a:r>
            <a:r>
              <a:rPr lang="en-US"/>
              <a:t>.</a:t>
            </a: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7A561CBA-0A7D-7282-53A3-7533E209F3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74" b="4700"/>
          <a:stretch/>
        </p:blipFill>
        <p:spPr>
          <a:xfrm>
            <a:off x="5106596" y="1616089"/>
            <a:ext cx="6430513" cy="3617171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56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0A01F17-907D-3541-BBAF-A33828880D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1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E922EC-599A-0374-FFBB-5FB756633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18677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Zanimljivosti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pi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9021-9647-E70D-F186-B89098594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18677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Ljudi</a:t>
            </a:r>
            <a:r>
              <a:rPr lang="en-US" dirty="0"/>
              <a:t> </a:t>
            </a:r>
            <a:r>
              <a:rPr lang="en-US" dirty="0" err="1"/>
              <a:t>proučavaju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pi </a:t>
            </a:r>
            <a:r>
              <a:rPr lang="en-US" dirty="0" err="1"/>
              <a:t>već</a:t>
            </a:r>
            <a:r>
              <a:rPr lang="en-US" dirty="0"/>
              <a:t> 4000g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matematičari</a:t>
            </a:r>
            <a:r>
              <a:rPr lang="en-US" dirty="0"/>
              <a:t> </a:t>
            </a:r>
            <a:r>
              <a:rPr lang="en-US" dirty="0" err="1"/>
              <a:t>tvrde</a:t>
            </a:r>
            <a:r>
              <a:rPr lang="en-US" dirty="0"/>
              <a:t> da bi </a:t>
            </a:r>
            <a:r>
              <a:rPr lang="en-US" dirty="0" err="1"/>
              <a:t>točna</a:t>
            </a:r>
            <a:r>
              <a:rPr lang="en-US" dirty="0"/>
              <a:t> </a:t>
            </a:r>
            <a:r>
              <a:rPr lang="en-US" dirty="0" err="1"/>
              <a:t>formulacija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:  Krug je </a:t>
            </a:r>
            <a:r>
              <a:rPr lang="en-US" dirty="0" err="1"/>
              <a:t>lik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beskonačnim</a:t>
            </a:r>
            <a:r>
              <a:rPr lang="en-US" dirty="0"/>
              <a:t> </a:t>
            </a:r>
            <a:r>
              <a:rPr lang="en-US" dirty="0" err="1"/>
              <a:t>brojem</a:t>
            </a:r>
            <a:r>
              <a:rPr lang="en-US" dirty="0"/>
              <a:t> </a:t>
            </a:r>
            <a:r>
              <a:rPr lang="en-US" dirty="0" err="1"/>
              <a:t>kutova</a:t>
            </a:r>
            <a:endParaRPr lang="en-US" err="1"/>
          </a:p>
          <a:p>
            <a:pPr>
              <a:lnSpc>
                <a:spcPct val="90000"/>
              </a:lnSpc>
            </a:pPr>
            <a:r>
              <a:rPr lang="en-US" dirty="0" err="1"/>
              <a:t>Muška</a:t>
            </a:r>
            <a:r>
              <a:rPr lang="en-US" dirty="0"/>
              <a:t> </a:t>
            </a:r>
            <a:r>
              <a:rPr lang="en-US" dirty="0" err="1"/>
              <a:t>kolonjska</a:t>
            </a:r>
            <a:r>
              <a:rPr lang="en-US" dirty="0"/>
              <a:t> </a:t>
            </a:r>
            <a:r>
              <a:rPr lang="en-US" dirty="0" err="1"/>
              <a:t>voda</a:t>
            </a:r>
            <a:r>
              <a:rPr lang="en-US" dirty="0"/>
              <a:t> Givenchy, </a:t>
            </a:r>
            <a:r>
              <a:rPr lang="en-US" dirty="0" err="1"/>
              <a:t>nazvana</a:t>
            </a:r>
            <a:r>
              <a:rPr lang="en-US" dirty="0"/>
              <a:t> Pi, </a:t>
            </a:r>
            <a:r>
              <a:rPr lang="en-US" dirty="0" err="1"/>
              <a:t>namijenjena</a:t>
            </a:r>
            <a:r>
              <a:rPr lang="en-US" dirty="0"/>
              <a:t> je </a:t>
            </a:r>
            <a:r>
              <a:rPr lang="en-US" dirty="0" err="1"/>
              <a:t>privlačnim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 </a:t>
            </a:r>
            <a:r>
              <a:rPr lang="en-US" dirty="0" err="1"/>
              <a:t>naprednim</a:t>
            </a:r>
            <a:r>
              <a:rPr lang="en-US" dirty="0"/>
              <a:t> </a:t>
            </a:r>
            <a:r>
              <a:rPr lang="en-US" dirty="0" err="1"/>
              <a:t>ljudima</a:t>
            </a:r>
            <a:endParaRPr lang="en-US" err="1"/>
          </a:p>
          <a:p>
            <a:pPr>
              <a:lnSpc>
                <a:spcPct val="90000"/>
              </a:lnSpc>
            </a:pPr>
            <a:endParaRPr lang="en-US"/>
          </a:p>
        </p:txBody>
      </p:sp>
      <p:cxnSp>
        <p:nvCxnSpPr>
          <p:cNvPr id="23" name="Straight Connector 11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1867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FD251E3-961F-2440-B872-1D26671822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5558ED88-23E3-3941-8644-676CD732E7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24B1447F-72DA-384E-9D7D-C33A13EF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23">
              <a:extLst>
                <a:ext uri="{FF2B5EF4-FFF2-40B4-BE49-F238E27FC236}">
                  <a16:creationId xmlns:a16="http://schemas.microsoft.com/office/drawing/2014/main" id="{86089DDC-F160-E24D-A726-0082953C09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1A211FA8-50B3-3C4E-A234-1580EA200A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25">
              <a:extLst>
                <a:ext uri="{FF2B5EF4-FFF2-40B4-BE49-F238E27FC236}">
                  <a16:creationId xmlns:a16="http://schemas.microsoft.com/office/drawing/2014/main" id="{6A73788D-F322-0047-BF9E-A8E69D8454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26">
              <a:extLst>
                <a:ext uri="{FF2B5EF4-FFF2-40B4-BE49-F238E27FC236}">
                  <a16:creationId xmlns:a16="http://schemas.microsoft.com/office/drawing/2014/main" id="{7E90A8A1-A164-EA41-86BB-1668931793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894343D-4C51-384E-BEC6-1517A940C0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A picture containing text, cup, toiletry, perfume&#10;&#10;Description automatically generated">
            <a:extLst>
              <a:ext uri="{FF2B5EF4-FFF2-40B4-BE49-F238E27FC236}">
                <a16:creationId xmlns:a16="http://schemas.microsoft.com/office/drawing/2014/main" id="{71EC22A5-6435-0020-2EBE-A204E0096A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3750"/>
          <a:stretch/>
        </p:blipFill>
        <p:spPr>
          <a:xfrm>
            <a:off x="6230213" y="768334"/>
            <a:ext cx="5318776" cy="5318776"/>
          </a:xfrm>
          <a:custGeom>
            <a:avLst/>
            <a:gdLst/>
            <a:ahLst/>
            <a:cxnLst/>
            <a:rect l="l" t="t" r="r" b="b"/>
            <a:pathLst>
              <a:path w="5768526" h="5768526">
                <a:moveTo>
                  <a:pt x="2884263" y="0"/>
                </a:moveTo>
                <a:cubicBezTo>
                  <a:pt x="4477197" y="0"/>
                  <a:pt x="5768526" y="1291329"/>
                  <a:pt x="5768526" y="2884263"/>
                </a:cubicBezTo>
                <a:cubicBezTo>
                  <a:pt x="5768526" y="4477197"/>
                  <a:pt x="4477197" y="5768526"/>
                  <a:pt x="2884263" y="5768526"/>
                </a:cubicBezTo>
                <a:cubicBezTo>
                  <a:pt x="1291329" y="5768526"/>
                  <a:pt x="0" y="4477197"/>
                  <a:pt x="0" y="2884263"/>
                </a:cubicBezTo>
                <a:cubicBezTo>
                  <a:pt x="0" y="1291329"/>
                  <a:pt x="1291329" y="0"/>
                  <a:pt x="2884263" y="0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785425-2B93-FE8C-1BDF-132EDC4D9B78}"/>
              </a:ext>
            </a:extLst>
          </p:cNvPr>
          <p:cNvSpPr txBox="1"/>
          <p:nvPr/>
        </p:nvSpPr>
        <p:spPr>
          <a:xfrm>
            <a:off x="9516268" y="6657945"/>
            <a:ext cx="267573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529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59B82A-C34B-DF23-5E72-06D4BFD8B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18677" cy="1268984"/>
          </a:xfrm>
        </p:spPr>
        <p:txBody>
          <a:bodyPr>
            <a:normAutofit fontScale="90000"/>
          </a:bodyPr>
          <a:lstStyle/>
          <a:p>
            <a:r>
              <a:rPr lang="en-US" dirty="0"/>
              <a:t>Pi = </a:t>
            </a:r>
            <a:r>
              <a:rPr lang="en-US" dirty="0" err="1"/>
              <a:t>iracionalan</a:t>
            </a:r>
            <a:r>
              <a:rPr lang="en-US" dirty="0"/>
              <a:t> </a:t>
            </a:r>
            <a:r>
              <a:rPr lang="en-US" dirty="0" err="1"/>
              <a:t>broj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EA6C0-79B7-4364-F7D1-DDEB9F050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18677" cy="36012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Konstanta</a:t>
            </a:r>
            <a:r>
              <a:rPr lang="en-US" dirty="0"/>
              <a:t> π je </a:t>
            </a:r>
            <a:r>
              <a:rPr lang="en-US" dirty="0" err="1"/>
              <a:t>iracionalan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koji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definirati</a:t>
            </a:r>
            <a:r>
              <a:rPr lang="en-US" dirty="0"/>
              <a:t> </a:t>
            </a:r>
            <a:r>
              <a:rPr lang="en-US" dirty="0" err="1"/>
              <a:t>omjerom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cijela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.</a:t>
            </a:r>
          </a:p>
          <a:p>
            <a:endParaRPr lang="en-US"/>
          </a:p>
          <a:p>
            <a:r>
              <a:rPr lang="en-US" dirty="0"/>
              <a:t> 1761.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dokazao</a:t>
            </a:r>
            <a:r>
              <a:rPr lang="en-US" dirty="0"/>
              <a:t> Johann Heinrich Lambert. 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18677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FD251E3-961F-2440-B872-1D26671822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4" y="0"/>
            <a:ext cx="1901687" cy="6858000"/>
            <a:chOff x="10290314" y="0"/>
            <a:chExt cx="1901687" cy="6858000"/>
          </a:xfrm>
        </p:grpSpPr>
        <p:sp>
          <p:nvSpPr>
            <p:cNvPr id="15" name="Freeform 21">
              <a:extLst>
                <a:ext uri="{FF2B5EF4-FFF2-40B4-BE49-F238E27FC236}">
                  <a16:creationId xmlns:a16="http://schemas.microsoft.com/office/drawing/2014/main" id="{5558ED88-23E3-3941-8644-676CD732E7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22">
              <a:extLst>
                <a:ext uri="{FF2B5EF4-FFF2-40B4-BE49-F238E27FC236}">
                  <a16:creationId xmlns:a16="http://schemas.microsoft.com/office/drawing/2014/main" id="{24B1447F-72DA-384E-9D7D-C33A13EF4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23">
              <a:extLst>
                <a:ext uri="{FF2B5EF4-FFF2-40B4-BE49-F238E27FC236}">
                  <a16:creationId xmlns:a16="http://schemas.microsoft.com/office/drawing/2014/main" id="{86089DDC-F160-E24D-A726-0082953C09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24">
              <a:extLst>
                <a:ext uri="{FF2B5EF4-FFF2-40B4-BE49-F238E27FC236}">
                  <a16:creationId xmlns:a16="http://schemas.microsoft.com/office/drawing/2014/main" id="{1A211FA8-50B3-3C4E-A234-1580EA200A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25">
              <a:extLst>
                <a:ext uri="{FF2B5EF4-FFF2-40B4-BE49-F238E27FC236}">
                  <a16:creationId xmlns:a16="http://schemas.microsoft.com/office/drawing/2014/main" id="{6A73788D-F322-0047-BF9E-A8E69D8454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26">
              <a:extLst>
                <a:ext uri="{FF2B5EF4-FFF2-40B4-BE49-F238E27FC236}">
                  <a16:creationId xmlns:a16="http://schemas.microsoft.com/office/drawing/2014/main" id="{7E90A8A1-A164-EA41-86BB-1668931793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894343D-4C51-384E-BEC6-1517A940C0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4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4" descr="A picture containing person, person, black, posing&#10;&#10;Description automatically generated">
            <a:extLst>
              <a:ext uri="{FF2B5EF4-FFF2-40B4-BE49-F238E27FC236}">
                <a16:creationId xmlns:a16="http://schemas.microsoft.com/office/drawing/2014/main" id="{DE69EF7E-66B4-8551-BEC8-BAB9DD593A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3598" r="-2" b="14960"/>
          <a:stretch/>
        </p:blipFill>
        <p:spPr>
          <a:xfrm>
            <a:off x="6230213" y="768334"/>
            <a:ext cx="5318776" cy="5318776"/>
          </a:xfrm>
          <a:custGeom>
            <a:avLst/>
            <a:gdLst/>
            <a:ahLst/>
            <a:cxnLst/>
            <a:rect l="l" t="t" r="r" b="b"/>
            <a:pathLst>
              <a:path w="5768526" h="5768526">
                <a:moveTo>
                  <a:pt x="2884263" y="0"/>
                </a:moveTo>
                <a:cubicBezTo>
                  <a:pt x="4477197" y="0"/>
                  <a:pt x="5768526" y="1291329"/>
                  <a:pt x="5768526" y="2884263"/>
                </a:cubicBezTo>
                <a:cubicBezTo>
                  <a:pt x="5768526" y="4477197"/>
                  <a:pt x="4477197" y="5768526"/>
                  <a:pt x="2884263" y="5768526"/>
                </a:cubicBezTo>
                <a:cubicBezTo>
                  <a:pt x="1291329" y="5768526"/>
                  <a:pt x="0" y="4477197"/>
                  <a:pt x="0" y="2884263"/>
                </a:cubicBezTo>
                <a:cubicBezTo>
                  <a:pt x="0" y="1291329"/>
                  <a:pt x="1291329" y="0"/>
                  <a:pt x="2884263" y="0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D937B2-17A2-1863-D15D-951496808E53}"/>
              </a:ext>
            </a:extLst>
          </p:cNvPr>
          <p:cNvSpPr txBox="1"/>
          <p:nvPr/>
        </p:nvSpPr>
        <p:spPr>
          <a:xfrm>
            <a:off x="9359173" y="6657945"/>
            <a:ext cx="2832827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1050127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264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Avenir Next</vt:lpstr>
      <vt:lpstr>Neue Haas Grotesk Text Pro</vt:lpstr>
      <vt:lpstr>PunchcardVTI</vt:lpstr>
      <vt:lpstr>BROJ PI </vt:lpstr>
      <vt:lpstr>DEFINICIJA</vt:lpstr>
      <vt:lpstr>Nazivi</vt:lpstr>
      <vt:lpstr>Oznaka i vrijednost</vt:lpstr>
      <vt:lpstr>Primjena u matematici</vt:lpstr>
      <vt:lpstr>Dan broja pi</vt:lpstr>
      <vt:lpstr>Rekordi broja pi</vt:lpstr>
      <vt:lpstr>Zanimljivosti broja pi</vt:lpstr>
      <vt:lpstr>Pi = iracionalan broj</vt:lpstr>
      <vt:lpstr>Broj pi opisan pomoću jedinične kružnice</vt:lpstr>
      <vt:lpstr>Popis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Marijana</dc:creator>
  <cp:lastModifiedBy>Marijana</cp:lastModifiedBy>
  <cp:revision>371</cp:revision>
  <dcterms:created xsi:type="dcterms:W3CDTF">2022-11-27T15:00:47Z</dcterms:created>
  <dcterms:modified xsi:type="dcterms:W3CDTF">2023-03-13T20:53:35Z</dcterms:modified>
</cp:coreProperties>
</file>