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3" r:id="rId4"/>
    <p:sldId id="257" r:id="rId5"/>
    <p:sldId id="269" r:id="rId6"/>
    <p:sldId id="270" r:id="rId7"/>
    <p:sldId id="271" r:id="rId8"/>
    <p:sldId id="266" r:id="rId9"/>
    <p:sldId id="258" r:id="rId10"/>
    <p:sldId id="267" r:id="rId11"/>
    <p:sldId id="261" r:id="rId12"/>
    <p:sldId id="272" r:id="rId13"/>
    <p:sldId id="273" r:id="rId14"/>
    <p:sldId id="274" r:id="rId15"/>
    <p:sldId id="262" r:id="rId16"/>
    <p:sldId id="275" r:id="rId17"/>
    <p:sldId id="278" r:id="rId18"/>
    <p:sldId id="277" r:id="rId19"/>
    <p:sldId id="264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 showGuides="1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427D-7DA3-464B-BB41-AB17BF57F583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1767-6755-4BD3-8F9F-D8EE52132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61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1767-6755-4BD3-8F9F-D8EE52132F4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44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1767-6755-4BD3-8F9F-D8EE52132F4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1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1767-6755-4BD3-8F9F-D8EE52132F4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7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1767-6755-4BD3-8F9F-D8EE52132F4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62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92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14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8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92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1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64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64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1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7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20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559A-5B46-48DE-9F4F-CCC70B54D3EA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9D0E-6F2E-4759-ABD5-F05DFCE0F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ematics_and_ar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ciencenewsforstudents.org/article/math-is-muse-for-these-artists" TargetMode="External"/><Relationship Id="rId4" Type="http://schemas.openxmlformats.org/officeDocument/2006/relationships/hyperlink" Target="https://uwaterloo.ca/math/news/top-5-expressions-mathematics-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8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377857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 in fine arts</a:t>
            </a:r>
            <a:endParaRPr lang="hr-HR" sz="6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92242" y="449818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chemeClr val="bg1"/>
                </a:solidFill>
              </a:rPr>
              <a:t>golden ratio is a mathematical-structural term that is most often associated with art, because it has been used most often in art history. It is a way of dividing some value by a divisor of approximately 1.6. It is also known as the golden mean and the </a:t>
            </a:r>
            <a:r>
              <a:rPr lang="en-US" sz="2800" dirty="0" smtClean="0">
                <a:solidFill>
                  <a:schemeClr val="bg1"/>
                </a:solidFill>
              </a:rPr>
              <a:t>divine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chemeClr val="bg1"/>
                </a:solidFill>
              </a:rPr>
              <a:t>golden ratio is a compositional law in which the smaller part relates to the larger as the larger part relates to the total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21" y="1447153"/>
            <a:ext cx="4564777" cy="450543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213450" y="6143684"/>
            <a:ext cx="231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Vitruvian </a:t>
            </a:r>
            <a:r>
              <a:rPr lang="hr-HR" sz="2800" dirty="0">
                <a:solidFill>
                  <a:schemeClr val="bg1"/>
                </a:solidFill>
              </a:rPr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31713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44580" y="466271"/>
            <a:ext cx="49703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Piero della Fran</a:t>
            </a:r>
            <a:r>
              <a:rPr lang="hr-HR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esca (a famous painter from the 15th century) was one of the greatest authorities for perspective. He had a passion for geometry and planned all his works mathematically down to the last detail. He also published several tracts on mathematics and geometry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23480"/>
          <a:stretch/>
        </p:blipFill>
        <p:spPr>
          <a:xfrm>
            <a:off x="6651672" y="1708568"/>
            <a:ext cx="3870365" cy="386183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019221" y="5690979"/>
            <a:ext cx="313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Piero della Franesca </a:t>
            </a:r>
          </a:p>
        </p:txBody>
      </p:sp>
    </p:spTree>
    <p:extLst>
      <p:ext uri="{BB962C8B-B14F-4D97-AF65-F5344CB8AC3E}">
        <p14:creationId xmlns:p14="http://schemas.microsoft.com/office/powerpoint/2010/main" val="11595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44580" y="466271"/>
            <a:ext cx="616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Piero</a:t>
            </a:r>
            <a:r>
              <a:rPr lang="en-US" sz="3200" dirty="0" smtClean="0">
                <a:solidFill>
                  <a:schemeClr val="bg1"/>
                </a:solidFill>
              </a:rPr>
              <a:t> della Fran</a:t>
            </a:r>
            <a:r>
              <a:rPr lang="hr-HR" sz="3200" dirty="0" smtClean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esca</a:t>
            </a:r>
            <a:r>
              <a:rPr lang="hr-HR" sz="3200" dirty="0" smtClean="0">
                <a:solidFill>
                  <a:schemeClr val="bg1"/>
                </a:solidFill>
              </a:rPr>
              <a:t> – paintings 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Piero della Francesca at The Hermitage, St Petersburg — Platonic utopias |  Financial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28" y="1544253"/>
            <a:ext cx="8109066" cy="45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44580" y="466271"/>
            <a:ext cx="616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Piero</a:t>
            </a:r>
            <a:r>
              <a:rPr lang="en-US" sz="3200" dirty="0" smtClean="0">
                <a:solidFill>
                  <a:schemeClr val="bg1"/>
                </a:solidFill>
              </a:rPr>
              <a:t> della Fran</a:t>
            </a:r>
            <a:r>
              <a:rPr lang="hr-HR" sz="3200" dirty="0" smtClean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esca</a:t>
            </a:r>
            <a:r>
              <a:rPr lang="hr-HR" sz="3200" dirty="0" smtClean="0">
                <a:solidFill>
                  <a:schemeClr val="bg1"/>
                </a:solidFill>
              </a:rPr>
              <a:t> – paintings 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Piero della Francesca | Biography, Art, &amp;amp;amp; Fact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97" y="1455762"/>
            <a:ext cx="6727006" cy="47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0" y="-2581729"/>
            <a:ext cx="616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Piero</a:t>
            </a:r>
            <a:r>
              <a:rPr lang="en-US" sz="2800" dirty="0" smtClean="0">
                <a:solidFill>
                  <a:schemeClr val="bg1"/>
                </a:solidFill>
              </a:rPr>
              <a:t> della Fran</a:t>
            </a:r>
            <a:r>
              <a:rPr lang="hr-HR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esca</a:t>
            </a:r>
            <a:r>
              <a:rPr lang="hr-HR" sz="2800" dirty="0" smtClean="0">
                <a:solidFill>
                  <a:schemeClr val="bg1"/>
                </a:solidFill>
              </a:rPr>
              <a:t> – paintings 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File:Piero della Francesca - The Flagellation (detail) - WGA17601.jpg - 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32" y="1092029"/>
            <a:ext cx="5316574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965" y="225696"/>
            <a:ext cx="568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Piero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della</a:t>
            </a:r>
            <a:r>
              <a:rPr lang="en-US" sz="3200" dirty="0">
                <a:solidFill>
                  <a:schemeClr val="bg1"/>
                </a:solidFill>
              </a:rPr>
              <a:t> Fran</a:t>
            </a:r>
            <a:r>
              <a:rPr lang="hr-HR" sz="3200" dirty="0">
                <a:solidFill>
                  <a:schemeClr val="bg1"/>
                </a:solidFill>
              </a:rPr>
              <a:t>c</a:t>
            </a:r>
            <a:r>
              <a:rPr lang="en-US" sz="3200" dirty="0">
                <a:solidFill>
                  <a:schemeClr val="bg1"/>
                </a:solidFill>
              </a:rPr>
              <a:t>esca</a:t>
            </a:r>
            <a:r>
              <a:rPr lang="hr-HR" sz="3200" dirty="0">
                <a:solidFill>
                  <a:schemeClr val="bg1"/>
                </a:solidFill>
              </a:rPr>
              <a:t> – paintings </a:t>
            </a:r>
          </a:p>
        </p:txBody>
      </p:sp>
    </p:spTree>
    <p:extLst>
      <p:ext uri="{BB962C8B-B14F-4D97-AF65-F5344CB8AC3E}">
        <p14:creationId xmlns:p14="http://schemas.microsoft.com/office/powerpoint/2010/main" val="8165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995726" y="5703192"/>
            <a:ext cx="35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Leonardo da Vinci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240" t="7951" r="1679"/>
          <a:stretch/>
        </p:blipFill>
        <p:spPr>
          <a:xfrm>
            <a:off x="4829182" y="2704655"/>
            <a:ext cx="3044919" cy="291716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52425" y="376509"/>
            <a:ext cx="584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Leonardo </a:t>
            </a:r>
            <a:r>
              <a:rPr lang="en-US" sz="2800" dirty="0">
                <a:solidFill>
                  <a:schemeClr val="bg1"/>
                </a:solidFill>
              </a:rPr>
              <a:t>da Vinci and Albrecht Durer (15th and 16th centuries) studied and used knowledge of perspective, human body proportions, optics and color science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>
          <a:xfrm>
            <a:off x="8274851" y="2026932"/>
            <a:ext cx="3171680" cy="341051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685960" y="5549788"/>
            <a:ext cx="24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Albrecht </a:t>
            </a:r>
            <a:r>
              <a:rPr lang="hr-HR" sz="2800" dirty="0">
                <a:solidFill>
                  <a:schemeClr val="bg1"/>
                </a:solidFill>
              </a:rPr>
              <a:t>Dürer</a:t>
            </a:r>
          </a:p>
        </p:txBody>
      </p:sp>
    </p:spTree>
    <p:extLst>
      <p:ext uri="{BB962C8B-B14F-4D97-AF65-F5344CB8AC3E}">
        <p14:creationId xmlns:p14="http://schemas.microsoft.com/office/powerpoint/2010/main" val="13783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995726" y="5703192"/>
            <a:ext cx="35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2425" y="376509"/>
            <a:ext cx="584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Leonardo </a:t>
            </a:r>
            <a:r>
              <a:rPr lang="en-US" sz="2800" dirty="0">
                <a:solidFill>
                  <a:schemeClr val="bg1"/>
                </a:solidFill>
              </a:rPr>
              <a:t>da </a:t>
            </a:r>
            <a:r>
              <a:rPr lang="en-US" sz="2800" dirty="0" smtClean="0">
                <a:solidFill>
                  <a:schemeClr val="bg1"/>
                </a:solidFill>
              </a:rPr>
              <a:t>Vinci</a:t>
            </a:r>
            <a:r>
              <a:rPr lang="hr-HR" sz="2800" dirty="0" smtClean="0">
                <a:solidFill>
                  <a:schemeClr val="bg1"/>
                </a:solidFill>
              </a:rPr>
              <a:t> – sketches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685960" y="5549788"/>
            <a:ext cx="24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41" y="1152278"/>
            <a:ext cx="9217743" cy="51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995726" y="5703192"/>
            <a:ext cx="35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2425" y="376509"/>
            <a:ext cx="584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Escher – Dutch graphic artist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685960" y="5549788"/>
            <a:ext cx="24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12" y="1276237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- he </a:t>
            </a:r>
            <a:r>
              <a:rPr lang="hr-HR" sz="2400" dirty="0">
                <a:solidFill>
                  <a:schemeClr val="bg1"/>
                </a:solidFill>
              </a:rPr>
              <a:t>is better known as M.C.Escher and is known for his, mostly mathematically inspired etchings and woodcuts</a:t>
            </a:r>
          </a:p>
          <a:p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5" y="1952319"/>
            <a:ext cx="4762500" cy="466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" y="2667458"/>
            <a:ext cx="6193610" cy="39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995726" y="5703192"/>
            <a:ext cx="35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2425" y="376509"/>
            <a:ext cx="584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Modern art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685960" y="5549788"/>
            <a:ext cx="24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7" y="1337793"/>
            <a:ext cx="4533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bg1"/>
                </a:solidFill>
              </a:rPr>
              <a:t>m</a:t>
            </a:r>
            <a:r>
              <a:rPr lang="en-US" sz="2000" dirty="0" err="1" smtClean="0">
                <a:solidFill>
                  <a:schemeClr val="bg1"/>
                </a:solidFill>
              </a:rPr>
              <a:t>odern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artists continue to look to math for </a:t>
            </a:r>
            <a:r>
              <a:rPr lang="en-US" sz="2000" dirty="0" smtClean="0">
                <a:solidFill>
                  <a:schemeClr val="bg1"/>
                </a:solidFill>
              </a:rPr>
              <a:t>inspiration</a:t>
            </a:r>
            <a:endParaRPr lang="hr-H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Fathauer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created </a:t>
            </a:r>
            <a:r>
              <a:rPr lang="en-US" sz="2000" dirty="0">
                <a:solidFill>
                  <a:schemeClr val="bg1"/>
                </a:solidFill>
              </a:rPr>
              <a:t>a screen print inspired by his hometown. It uses three shapes — a scorpion, a snake and a bird — to cover a flat </a:t>
            </a:r>
            <a:r>
              <a:rPr lang="en-US" sz="2000" dirty="0" smtClean="0">
                <a:solidFill>
                  <a:schemeClr val="bg1"/>
                </a:solidFill>
              </a:rPr>
              <a:t>surface</a:t>
            </a:r>
            <a:r>
              <a:rPr lang="hr-HR" sz="2000" dirty="0" smtClean="0">
                <a:solidFill>
                  <a:schemeClr val="bg1"/>
                </a:solidFill>
              </a:rPr>
              <a:t> and t</a:t>
            </a:r>
            <a:r>
              <a:rPr lang="en-US" sz="2000" dirty="0" smtClean="0">
                <a:solidFill>
                  <a:schemeClr val="bg1"/>
                </a:solidFill>
              </a:rPr>
              <a:t>he </a:t>
            </a:r>
            <a:r>
              <a:rPr lang="en-US" sz="2000" dirty="0">
                <a:solidFill>
                  <a:schemeClr val="bg1"/>
                </a:solidFill>
              </a:rPr>
              <a:t>design is a nod to </a:t>
            </a:r>
            <a:r>
              <a:rPr lang="en-US" sz="2000" i="1" dirty="0" smtClean="0">
                <a:solidFill>
                  <a:schemeClr val="bg1"/>
                </a:solidFill>
              </a:rPr>
              <a:t>tessellations</a:t>
            </a:r>
            <a:endParaRPr lang="hr-HR" sz="2000" i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r-HR" sz="2000" i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hey </a:t>
            </a:r>
            <a:r>
              <a:rPr lang="en-US" sz="2000" dirty="0">
                <a:solidFill>
                  <a:schemeClr val="bg1"/>
                </a:solidFill>
              </a:rPr>
              <a:t>are patterns that use interlocking geometric shapes to “tile,” or fill in, a two-dimensional plane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58" y="1580525"/>
            <a:ext cx="4682306" cy="44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765943" cy="71901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3274" y="866130"/>
            <a:ext cx="9144000" cy="829340"/>
          </a:xfrm>
        </p:spPr>
        <p:txBody>
          <a:bodyPr>
            <a:normAutofit fontScale="90000"/>
          </a:bodyPr>
          <a:lstStyle/>
          <a:p>
            <a:r>
              <a:rPr lang="hr-HR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Literature</a:t>
            </a:r>
            <a:endParaRPr lang="hr-HR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660" y="2190540"/>
            <a:ext cx="1076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en.wikipedia.org/wiki/Mathematics_and_art</a:t>
            </a:r>
            <a:endParaRPr lang="hr-H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uwaterloo.ca/math/news/top-5-expressions-mathematics-art</a:t>
            </a:r>
            <a:endParaRPr lang="hr-H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https://</a:t>
            </a:r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www.sciencenewsforstudents.org/article/math-is-muse-for-these-artists</a:t>
            </a:r>
            <a:endParaRPr lang="hr-H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52120" y="1"/>
            <a:ext cx="65344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athematics </a:t>
            </a:r>
            <a:r>
              <a:rPr lang="en-US" sz="2800" dirty="0">
                <a:solidFill>
                  <a:schemeClr val="bg1"/>
                </a:solidFill>
              </a:rPr>
              <a:t>can be discerned in arts such as music, dance, painting, architecture, sculpture, and </a:t>
            </a:r>
            <a:r>
              <a:rPr lang="en-US" sz="2800" dirty="0" smtClean="0">
                <a:solidFill>
                  <a:schemeClr val="bg1"/>
                </a:solidFill>
              </a:rPr>
              <a:t>textiles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mathematics and art have a long historical </a:t>
            </a:r>
            <a:r>
              <a:rPr lang="en-US" sz="2800" dirty="0" smtClean="0">
                <a:solidFill>
                  <a:schemeClr val="bg1"/>
                </a:solidFill>
              </a:rPr>
              <a:t>relationship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mathematics and art are related in a variety of ways, mathematics has itself been described as an art motivated by beauty</a:t>
            </a: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171" r="1188" b="1649"/>
          <a:stretch/>
        </p:blipFill>
        <p:spPr>
          <a:xfrm>
            <a:off x="7500938" y="1885950"/>
            <a:ext cx="3500437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8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end</a:t>
            </a:r>
            <a:endParaRPr lang="hr-HR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-1" y="4955358"/>
            <a:ext cx="949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Made </a:t>
            </a:r>
            <a:r>
              <a:rPr lang="hr-HR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 </a:t>
            </a:r>
            <a:r>
              <a:rPr lang="hr-HR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Bruno and Luka, </a:t>
            </a:r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8.B, Elementary School Pušća</a:t>
            </a:r>
          </a:p>
          <a:p>
            <a:endParaRPr lang="hr-H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Mentored by: Marijana Pili, Math teacher, Elementary School Pušća</a:t>
            </a:r>
          </a:p>
          <a:p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89965" y="389965"/>
            <a:ext cx="4733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Mathematical patterns that appear in painting</a:t>
            </a:r>
            <a:r>
              <a:rPr lang="hr-HR" sz="2800" dirty="0" smtClean="0">
                <a:solidFill>
                  <a:schemeClr val="bg1"/>
                </a:solidFill>
              </a:rPr>
              <a:t> :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solidFill>
                  <a:schemeClr val="bg1"/>
                </a:solidFill>
              </a:rPr>
              <a:t>straight lines</a:t>
            </a: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800" dirty="0">
                <a:solidFill>
                  <a:schemeClr val="bg1"/>
                </a:solidFill>
              </a:rPr>
              <a:t>circular </a:t>
            </a:r>
            <a:r>
              <a:rPr lang="hr-HR" sz="2800" dirty="0" smtClean="0">
                <a:solidFill>
                  <a:schemeClr val="bg1"/>
                </a:solidFill>
              </a:rPr>
              <a:t>lines</a:t>
            </a: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solidFill>
                  <a:schemeClr val="bg1"/>
                </a:solidFill>
              </a:rPr>
              <a:t>circles</a:t>
            </a: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8" y="1240666"/>
            <a:ext cx="3182470" cy="22736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91" y="2903096"/>
            <a:ext cx="2386119" cy="23861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70" y="3738950"/>
            <a:ext cx="2758938" cy="25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90254" y="5207795"/>
            <a:ext cx="42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Vasily Kandinsky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63105" y="383558"/>
            <a:ext cx="559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Vasily Kandinsky is a German </a:t>
            </a:r>
            <a:r>
              <a:rPr lang="hr-HR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>
                <a:solidFill>
                  <a:schemeClr val="bg1"/>
                </a:solidFill>
              </a:rPr>
              <a:t>painter of Russian descent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63105" y="1580347"/>
            <a:ext cx="559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he is one of the most important painters of the 20th century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3105" y="2777136"/>
            <a:ext cx="68938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born: 16. december 1866., Moscow, Russia</a:t>
            </a:r>
          </a:p>
          <a:p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dirty="0" smtClean="0">
                <a:solidFill>
                  <a:schemeClr val="bg1"/>
                </a:solidFill>
              </a:rPr>
              <a:t>- death: 13. december 1944.</a:t>
            </a:r>
          </a:p>
          <a:p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dirty="0" smtClean="0">
                <a:solidFill>
                  <a:schemeClr val="bg1"/>
                </a:solidFill>
              </a:rPr>
              <a:t>- famous works: </a:t>
            </a:r>
            <a:r>
              <a:rPr lang="en-US" sz="2800" dirty="0" smtClean="0">
                <a:solidFill>
                  <a:schemeClr val="bg1"/>
                </a:solidFill>
              </a:rPr>
              <a:t>Blue Rider; On white II; Composition X</a:t>
            </a:r>
            <a:endParaRPr lang="hr-HR" sz="2800" dirty="0" smtClean="0">
              <a:solidFill>
                <a:schemeClr val="bg1"/>
              </a:solidFill>
            </a:endParaRPr>
          </a:p>
          <a:p>
            <a:endParaRPr lang="hr-HR" sz="2800" dirty="0" smtClean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30" y="1945901"/>
            <a:ext cx="2895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239853" y="266954"/>
            <a:ext cx="55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Vasily</a:t>
            </a:r>
            <a:r>
              <a:rPr lang="en-US" sz="3200" dirty="0" smtClean="0">
                <a:solidFill>
                  <a:schemeClr val="bg1"/>
                </a:solidFill>
              </a:rPr>
              <a:t> Kandinsky</a:t>
            </a:r>
            <a:r>
              <a:rPr lang="hr-HR" sz="3200" dirty="0" smtClean="0">
                <a:solidFill>
                  <a:schemeClr val="bg1"/>
                </a:solidFill>
              </a:rPr>
              <a:t> – paintings 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3105" y="2777136"/>
            <a:ext cx="689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bg1"/>
              </a:solidFill>
            </a:endParaRPr>
          </a:p>
          <a:p>
            <a:endParaRPr lang="hr-HR" sz="28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 descr="Vasily Kandinsky - The Great Masters of Art. Bauhaus Mov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32" y="12533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position VIII (No. 8) (Wassily Kandinsky) | Jben 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40" y="12533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239853" y="266954"/>
            <a:ext cx="55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Vasily</a:t>
            </a:r>
            <a:r>
              <a:rPr lang="en-US" sz="3200" dirty="0" smtClean="0">
                <a:solidFill>
                  <a:schemeClr val="bg1"/>
                </a:solidFill>
              </a:rPr>
              <a:t> Kandinsky</a:t>
            </a:r>
            <a:r>
              <a:rPr lang="hr-HR" sz="3200" dirty="0" smtClean="0">
                <a:solidFill>
                  <a:schemeClr val="bg1"/>
                </a:solidFill>
              </a:rPr>
              <a:t> – paintings 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3105" y="2777136"/>
            <a:ext cx="689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bg1"/>
              </a:solidFill>
            </a:endParaRPr>
          </a:p>
          <a:p>
            <a:endParaRPr lang="hr-HR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kandinsky paintings Off 53% - ozborudemircel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78" y="1118683"/>
            <a:ext cx="7769204" cy="54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239853" y="266954"/>
            <a:ext cx="55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Vasily</a:t>
            </a:r>
            <a:r>
              <a:rPr lang="en-US" sz="3200" dirty="0" smtClean="0">
                <a:solidFill>
                  <a:schemeClr val="bg1"/>
                </a:solidFill>
              </a:rPr>
              <a:t> Kandinsky</a:t>
            </a:r>
            <a:r>
              <a:rPr lang="hr-HR" sz="3200" dirty="0" smtClean="0">
                <a:solidFill>
                  <a:schemeClr val="bg1"/>
                </a:solidFill>
              </a:rPr>
              <a:t> – paintings 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3105" y="2777136"/>
            <a:ext cx="689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bg1"/>
              </a:solidFill>
            </a:endParaRPr>
          </a:p>
          <a:p>
            <a:endParaRPr lang="hr-HR" sz="28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Wassily Kandinsky explores the infinity of circles. Deepened Impulse on  galleryIntel | Kandinsky art, Kandinsky, Wassily kandin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96" y="1129513"/>
            <a:ext cx="8068653" cy="52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48805" y="458732"/>
            <a:ext cx="689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Axial symmetry in art 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3" y="1171573"/>
            <a:ext cx="3592081" cy="3571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2500309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49824" y="1129552"/>
            <a:ext cx="69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010119" y="1085394"/>
            <a:ext cx="4047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>
                <a:solidFill>
                  <a:schemeClr val="bg1"/>
                </a:solidFill>
              </a:rPr>
              <a:t>,,</a:t>
            </a:r>
            <a:r>
              <a:rPr lang="en-US" sz="3200" i="1" dirty="0" smtClean="0">
                <a:solidFill>
                  <a:schemeClr val="bg1"/>
                </a:solidFill>
              </a:rPr>
              <a:t>a man paints with </a:t>
            </a:r>
            <a:r>
              <a:rPr lang="hr-HR" sz="3200" i="1" dirty="0" smtClean="0">
                <a:solidFill>
                  <a:schemeClr val="bg1"/>
                </a:solidFill>
              </a:rPr>
              <a:t>his brain, not his hands’’</a:t>
            </a:r>
            <a:endParaRPr lang="hr-HR" sz="3200" i="1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010119" y="6148677"/>
            <a:ext cx="441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Michelangelo Buonarroti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00" y="2206770"/>
            <a:ext cx="3371755" cy="389774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78448" y="390150"/>
            <a:ext cx="5042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Michelangelo </a:t>
            </a:r>
            <a:r>
              <a:rPr lang="en-US" sz="2800" dirty="0">
                <a:solidFill>
                  <a:schemeClr val="bg1"/>
                </a:solidFill>
              </a:rPr>
              <a:t>used mathematics formulas while creating his world-famous painting "The Creation of Adam"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" y="2503626"/>
            <a:ext cx="5254332" cy="2381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4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407</TotalTime>
  <Words>506</Words>
  <Application>Microsoft Office PowerPoint</Application>
  <PresentationFormat>Widescreen</PresentationFormat>
  <Paragraphs>65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Mathematics in fine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</vt:lpstr>
      <vt:lpstr>The end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Matematics in  fine arts</dc:title>
  <dc:creator>Miki Stanišak</dc:creator>
  <cp:lastModifiedBy>Marijana</cp:lastModifiedBy>
  <cp:revision>54</cp:revision>
  <dcterms:created xsi:type="dcterms:W3CDTF">2022-03-05T12:49:28Z</dcterms:created>
  <dcterms:modified xsi:type="dcterms:W3CDTF">2023-06-13T20:54:05Z</dcterms:modified>
</cp:coreProperties>
</file>